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</p:sldMasterIdLst>
  <p:notesMasterIdLst>
    <p:notesMasterId r:id="rId28"/>
  </p:notesMasterIdLst>
  <p:handoutMasterIdLst>
    <p:handoutMasterId r:id="rId29"/>
  </p:handoutMasterIdLst>
  <p:sldIdLst>
    <p:sldId id="565" r:id="rId2"/>
    <p:sldId id="446" r:id="rId3"/>
    <p:sldId id="443" r:id="rId4"/>
    <p:sldId id="257" r:id="rId5"/>
    <p:sldId id="555" r:id="rId6"/>
    <p:sldId id="1001" r:id="rId7"/>
    <p:sldId id="1005" r:id="rId8"/>
    <p:sldId id="263" r:id="rId9"/>
    <p:sldId id="457" r:id="rId10"/>
    <p:sldId id="259" r:id="rId11"/>
    <p:sldId id="469" r:id="rId12"/>
    <p:sldId id="258" r:id="rId13"/>
    <p:sldId id="475" r:id="rId14"/>
    <p:sldId id="474" r:id="rId15"/>
    <p:sldId id="260" r:id="rId16"/>
    <p:sldId id="293" r:id="rId17"/>
    <p:sldId id="261" r:id="rId18"/>
    <p:sldId id="262" r:id="rId19"/>
    <p:sldId id="272" r:id="rId20"/>
    <p:sldId id="1784" r:id="rId21"/>
    <p:sldId id="556" r:id="rId22"/>
    <p:sldId id="276" r:id="rId23"/>
    <p:sldId id="536" r:id="rId24"/>
    <p:sldId id="534" r:id="rId25"/>
    <p:sldId id="535" r:id="rId26"/>
    <p:sldId id="178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7"/>
    <p:restoredTop sz="94521"/>
  </p:normalViewPr>
  <p:slideViewPr>
    <p:cSldViewPr snapToGrid="0" snapToObjects="1">
      <p:cViewPr varScale="1">
        <p:scale>
          <a:sx n="144" d="100"/>
          <a:sy n="144" d="100"/>
        </p:scale>
        <p:origin x="4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21/10/2020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21/10/2020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A1D818-4746-D24C-A0C3-8FCEF99C2020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1759-203D-644D-A1E2-512D2689DB86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154E-F85F-284B-A934-C5F73FA818A1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0BC8-B7EC-604B-9F53-D0AF4A3B15BF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980039D-9F81-A34A-87D2-FC40565892E1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1A19-73C1-8549-A658-7650A2D6F27E}" type="datetime1">
              <a:rPr lang="fr-FR" smtClean="0"/>
              <a:t>21/10/2020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027F-AC59-564C-83AA-4127523CE381}" type="datetime1">
              <a:rPr lang="fr-FR" smtClean="0"/>
              <a:t>21/10/2020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AFC5-3B56-6845-B410-8BA34FB14D78}" type="datetime1">
              <a:rPr lang="fr-FR" smtClean="0"/>
              <a:t>21/10/2020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D560-D8E7-684F-8750-B6B53D0F1B4C}" type="datetime1">
              <a:rPr lang="fr-FR" smtClean="0"/>
              <a:t>21/10/2020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914B2-7C7D-6346-A8E1-C75A3002EAC1}" type="datetime1">
              <a:rPr lang="fr-FR" smtClean="0"/>
              <a:t>21/10/2020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1556-0F62-E341-902C-3F6EA0B13DE4}" type="datetime1">
              <a:rPr lang="fr-FR" smtClean="0"/>
              <a:t>21/10/2020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57092-B69F-DC49-8C41-E091996A4D91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0 – Introduction (AI)</a:t>
            </a:r>
          </a:p>
        </p:txBody>
      </p:sp>
    </p:spTree>
    <p:extLst>
      <p:ext uri="{BB962C8B-B14F-4D97-AF65-F5344CB8AC3E}">
        <p14:creationId xmlns:p14="http://schemas.microsoft.com/office/powerpoint/2010/main" val="56906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41" y="1799115"/>
            <a:ext cx="1032132" cy="68683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65717" y="1129199"/>
            <a:ext cx="78787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The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b="1" dirty="0"/>
              <a:t>pattern recognition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Generate</a:t>
            </a:r>
            <a:r>
              <a:rPr lang="fr-FR" dirty="0"/>
              <a:t> and test </a:t>
            </a:r>
            <a:r>
              <a:rPr lang="fr-FR" dirty="0" err="1"/>
              <a:t>method</a:t>
            </a:r>
            <a:r>
              <a:rPr lang="fr-FR" dirty="0"/>
              <a:t> (cf. </a:t>
            </a:r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a </a:t>
            </a:r>
            <a:r>
              <a:rPr lang="fr-FR" dirty="0" err="1"/>
              <a:t>bird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book)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796567" y="2000465"/>
            <a:ext cx="1369817" cy="6979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Generate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870107" y="2000465"/>
            <a:ext cx="1368675" cy="6979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Test</a:t>
            </a:r>
          </a:p>
        </p:txBody>
      </p:sp>
      <p:cxnSp>
        <p:nvCxnSpPr>
          <p:cNvPr id="11" name="Connecteur droit avec flèche 10"/>
          <p:cNvCxnSpPr>
            <a:stCxn id="8" idx="3"/>
            <a:endCxn id="9" idx="1"/>
          </p:cNvCxnSpPr>
          <p:nvPr/>
        </p:nvCxnSpPr>
        <p:spPr>
          <a:xfrm>
            <a:off x="3166384" y="2349444"/>
            <a:ext cx="7037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rme libre 11"/>
          <p:cNvSpPr/>
          <p:nvPr/>
        </p:nvSpPr>
        <p:spPr>
          <a:xfrm rot="210258">
            <a:off x="5227313" y="2431547"/>
            <a:ext cx="819181" cy="357801"/>
          </a:xfrm>
          <a:custGeom>
            <a:avLst/>
            <a:gdLst>
              <a:gd name="connsiteX0" fmla="*/ 0 w 1222923"/>
              <a:gd name="connsiteY0" fmla="*/ 14781 h 344013"/>
              <a:gd name="connsiteX1" fmla="*/ 811363 w 1222923"/>
              <a:gd name="connsiteY1" fmla="*/ 38298 h 344013"/>
              <a:gd name="connsiteX2" fmla="*/ 1222923 w 1222923"/>
              <a:gd name="connsiteY2" fmla="*/ 344013 h 344013"/>
              <a:gd name="connsiteX0" fmla="*/ 0 w 1310689"/>
              <a:gd name="connsiteY0" fmla="*/ 27363 h 550959"/>
              <a:gd name="connsiteX1" fmla="*/ 811363 w 1310689"/>
              <a:gd name="connsiteY1" fmla="*/ 50880 h 550959"/>
              <a:gd name="connsiteX2" fmla="*/ 1310689 w 1310689"/>
              <a:gd name="connsiteY2" fmla="*/ 550959 h 55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89" h="550959">
                <a:moveTo>
                  <a:pt x="0" y="27363"/>
                </a:moveTo>
                <a:cubicBezTo>
                  <a:pt x="303771" y="11685"/>
                  <a:pt x="592915" y="-36386"/>
                  <a:pt x="811363" y="50880"/>
                </a:cubicBezTo>
                <a:cubicBezTo>
                  <a:pt x="1029811" y="138146"/>
                  <a:pt x="1310689" y="550959"/>
                  <a:pt x="1310689" y="550959"/>
                </a:cubicBezTo>
              </a:path>
            </a:pathLst>
          </a:custGeom>
          <a:ln w="127000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238782" y="2243622"/>
            <a:ext cx="1344461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039299" y="2395087"/>
            <a:ext cx="14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99.9% </a:t>
            </a:r>
            <a:r>
              <a:rPr lang="fr-FR" dirty="0" err="1">
                <a:solidFill>
                  <a:srgbClr val="FF0000"/>
                </a:solidFill>
              </a:rPr>
              <a:t>failure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302286" y="1804041"/>
            <a:ext cx="139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8000"/>
                </a:solidFill>
              </a:rPr>
              <a:t>0.1% </a:t>
            </a:r>
            <a:r>
              <a:rPr lang="fr-FR" dirty="0" err="1">
                <a:solidFill>
                  <a:srgbClr val="008000"/>
                </a:solidFill>
              </a:rPr>
              <a:t>success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9998" y="3513847"/>
            <a:ext cx="7878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Once </a:t>
            </a:r>
            <a:r>
              <a:rPr lang="fr-FR" dirty="0" err="1"/>
              <a:t>you</a:t>
            </a:r>
            <a:r>
              <a:rPr lang="fr-FR" dirty="0"/>
              <a:t> have a </a:t>
            </a:r>
            <a:r>
              <a:rPr lang="fr-FR" dirty="0" err="1"/>
              <a:t>name</a:t>
            </a:r>
            <a:r>
              <a:rPr lang="fr-FR" dirty="0"/>
              <a:t> for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start</a:t>
            </a:r>
            <a:r>
              <a:rPr lang="fr-FR" dirty="0"/>
              <a:t> </a:t>
            </a:r>
            <a:r>
              <a:rPr lang="fr-FR" dirty="0" err="1"/>
              <a:t>talking</a:t>
            </a:r>
            <a:r>
              <a:rPr lang="fr-FR" dirty="0"/>
              <a:t> about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have</a:t>
            </a:r>
            <a:r>
              <a:rPr lang="fr-FR" b="1" dirty="0"/>
              <a:t> power over </a:t>
            </a:r>
            <a:r>
              <a:rPr lang="fr-FR" b="1" dirty="0" err="1"/>
              <a:t>it</a:t>
            </a:r>
            <a:endParaRPr lang="fr-FR" b="1" dirty="0"/>
          </a:p>
          <a:p>
            <a:pPr marL="285750" indent="-285750">
              <a:buFont typeface="Arial"/>
              <a:buChar char="•"/>
            </a:pPr>
            <a:r>
              <a:rPr lang="fr-FR" b="1" u="sng" dirty="0" err="1"/>
              <a:t>Symbolic</a:t>
            </a:r>
            <a:r>
              <a:rPr lang="fr-FR" b="1" u="sng" dirty="0"/>
              <a:t> labels </a:t>
            </a:r>
            <a:r>
              <a:rPr lang="fr-FR" b="1" u="sng" dirty="0" err="1"/>
              <a:t>give</a:t>
            </a:r>
            <a:r>
              <a:rPr lang="fr-FR" b="1" u="sng" dirty="0"/>
              <a:t> us power over concepts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9050" y="4101602"/>
            <a:ext cx="73970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 err="1"/>
              <a:t>Rumpelstiltskin</a:t>
            </a:r>
            <a:r>
              <a:rPr lang="fr-FR" sz="2400" dirty="0"/>
              <a:t> tale </a:t>
            </a:r>
          </a:p>
          <a:p>
            <a:r>
              <a:rPr lang="fr-FR" sz="2400" dirty="0"/>
              <a:t>«</a:t>
            </a:r>
            <a:r>
              <a:rPr lang="fr-FR" sz="2400" i="1" dirty="0"/>
              <a:t> Once </a:t>
            </a:r>
            <a:r>
              <a:rPr lang="fr-FR" sz="2400" i="1" dirty="0" err="1"/>
              <a:t>you</a:t>
            </a:r>
            <a:r>
              <a:rPr lang="fr-FR" sz="2400" i="1" dirty="0"/>
              <a:t> </a:t>
            </a:r>
            <a:r>
              <a:rPr lang="fr-FR" sz="2400" i="1" dirty="0" err="1"/>
              <a:t>can</a:t>
            </a:r>
            <a:r>
              <a:rPr lang="fr-FR" sz="2400" i="1" dirty="0"/>
              <a:t> </a:t>
            </a:r>
            <a:r>
              <a:rPr lang="fr-FR" sz="2400" i="1" dirty="0" err="1"/>
              <a:t>name</a:t>
            </a:r>
            <a:r>
              <a:rPr lang="fr-FR" sz="2400" i="1" dirty="0"/>
              <a:t> </a:t>
            </a:r>
            <a:r>
              <a:rPr lang="fr-FR" sz="2400" i="1" dirty="0" err="1"/>
              <a:t>something</a:t>
            </a:r>
            <a:r>
              <a:rPr lang="fr-FR" sz="2400" i="1" dirty="0"/>
              <a:t> </a:t>
            </a:r>
            <a:r>
              <a:rPr lang="fr-FR" sz="2400" i="1" dirty="0" err="1"/>
              <a:t>you</a:t>
            </a:r>
            <a:r>
              <a:rPr lang="fr-FR" sz="2400" i="1" dirty="0"/>
              <a:t> have power over </a:t>
            </a:r>
            <a:r>
              <a:rPr lang="fr-FR" sz="2400" i="1" dirty="0" err="1"/>
              <a:t>it</a:t>
            </a:r>
            <a:r>
              <a:rPr lang="fr-FR" sz="2400" dirty="0"/>
              <a:t> »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1825952" y="4359870"/>
            <a:ext cx="5574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dirty="0"/>
          </a:p>
          <a:p>
            <a:pPr algn="ctr"/>
            <a:endParaRPr lang="fr-FR" sz="2400" b="1" dirty="0"/>
          </a:p>
          <a:p>
            <a:pPr algn="ctr"/>
            <a:r>
              <a:rPr lang="fr-FR" sz="2400" b="1" dirty="0" err="1"/>
              <a:t>Representations</a:t>
            </a:r>
            <a:r>
              <a:rPr lang="fr-FR" sz="2400" dirty="0"/>
              <a:t> </a:t>
            </a:r>
            <a:r>
              <a:rPr lang="fr-FR" sz="2400" dirty="0" err="1"/>
              <a:t>supporting</a:t>
            </a:r>
            <a:endParaRPr lang="fr-FR" sz="2400" dirty="0"/>
          </a:p>
          <a:p>
            <a:pPr algn="ctr"/>
            <a:r>
              <a:rPr lang="fr-FR" sz="2400" b="1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targeted</a:t>
            </a:r>
            <a:r>
              <a:rPr lang="fr-FR" sz="2400" dirty="0"/>
              <a:t> </a:t>
            </a:r>
            <a:r>
              <a:rPr lang="fr-FR" sz="2400" dirty="0" err="1"/>
              <a:t>at</a:t>
            </a:r>
            <a:endParaRPr lang="fr-FR" sz="2400" dirty="0"/>
          </a:p>
          <a:p>
            <a:pPr algn="ctr"/>
            <a:r>
              <a:rPr lang="fr-FR" sz="2400" b="1" dirty="0" err="1"/>
              <a:t>Thinking</a:t>
            </a:r>
            <a:r>
              <a:rPr lang="fr-FR" sz="2400" dirty="0"/>
              <a:t>, perception and action</a:t>
            </a:r>
          </a:p>
        </p:txBody>
      </p:sp>
      <p:pic>
        <p:nvPicPr>
          <p:cNvPr id="24" name="Image 23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85" y="2835948"/>
            <a:ext cx="619981" cy="487653"/>
          </a:xfrm>
          <a:prstGeom prst="rect">
            <a:avLst/>
          </a:prstGeom>
        </p:spPr>
      </p:pic>
      <p:pic>
        <p:nvPicPr>
          <p:cNvPr id="25" name="Image 24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65" y="2876626"/>
            <a:ext cx="470697" cy="528424"/>
          </a:xfrm>
          <a:prstGeom prst="rect">
            <a:avLst/>
          </a:prstGeom>
        </p:spPr>
      </p:pic>
      <p:pic>
        <p:nvPicPr>
          <p:cNvPr id="28" name="Image 27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6" y="1912873"/>
            <a:ext cx="961099" cy="883061"/>
          </a:xfrm>
          <a:prstGeom prst="rect">
            <a:avLst/>
          </a:prstGeom>
        </p:spPr>
      </p:pic>
      <p:pic>
        <p:nvPicPr>
          <p:cNvPr id="29" name="Image 28" descr="imag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85" y="2883526"/>
            <a:ext cx="628038" cy="487653"/>
          </a:xfrm>
          <a:prstGeom prst="rect">
            <a:avLst/>
          </a:prstGeom>
        </p:spPr>
      </p:pic>
      <p:pic>
        <p:nvPicPr>
          <p:cNvPr id="30" name="Image 29" descr="imag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032" y="2835948"/>
            <a:ext cx="501137" cy="475104"/>
          </a:xfrm>
          <a:prstGeom prst="rect">
            <a:avLst/>
          </a:prstGeom>
        </p:spPr>
      </p:pic>
      <p:pic>
        <p:nvPicPr>
          <p:cNvPr id="31" name="Image 30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42" y="2814050"/>
            <a:ext cx="560640" cy="515118"/>
          </a:xfrm>
          <a:prstGeom prst="rect">
            <a:avLst/>
          </a:prstGeom>
        </p:spPr>
      </p:pic>
      <p:cxnSp>
        <p:nvCxnSpPr>
          <p:cNvPr id="33" name="Connecteur droit avec flèche 32"/>
          <p:cNvCxnSpPr>
            <a:stCxn id="30" idx="3"/>
            <a:endCxn id="31" idx="1"/>
          </p:cNvCxnSpPr>
          <p:nvPr/>
        </p:nvCxnSpPr>
        <p:spPr>
          <a:xfrm flipV="1">
            <a:off x="4256169" y="3071609"/>
            <a:ext cx="600273" cy="189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Image 34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81" y="1759848"/>
            <a:ext cx="1378414" cy="8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2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60404" y="1189960"/>
            <a:ext cx="773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/>
              <a:t>The right </a:t>
            </a:r>
            <a:r>
              <a:rPr lang="fr-FR" sz="2000" dirty="0" err="1"/>
              <a:t>representation</a:t>
            </a:r>
            <a:r>
              <a:rPr lang="fr-FR" sz="2000" dirty="0"/>
              <a:t>? Exemple of the </a:t>
            </a:r>
            <a:r>
              <a:rPr lang="fr-FR" sz="2000" dirty="0" err="1"/>
              <a:t>farmer</a:t>
            </a:r>
            <a:r>
              <a:rPr lang="fr-FR" sz="2000" dirty="0"/>
              <a:t>, fox, </a:t>
            </a:r>
            <a:r>
              <a:rPr lang="fr-FR" sz="2000" dirty="0" err="1"/>
              <a:t>goose</a:t>
            </a:r>
            <a:r>
              <a:rPr lang="fr-FR" sz="2000" dirty="0"/>
              <a:t> and grain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825952" y="4359870"/>
            <a:ext cx="5574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dirty="0"/>
          </a:p>
          <a:p>
            <a:pPr algn="ctr"/>
            <a:endParaRPr lang="fr-FR" sz="2400" b="1" dirty="0"/>
          </a:p>
          <a:p>
            <a:pPr algn="ctr"/>
            <a:r>
              <a:rPr lang="fr-FR" sz="2400" b="1" dirty="0" err="1"/>
              <a:t>Representations</a:t>
            </a:r>
            <a:r>
              <a:rPr lang="fr-FR" sz="2400" dirty="0"/>
              <a:t> </a:t>
            </a:r>
            <a:r>
              <a:rPr lang="fr-FR" sz="2400" dirty="0" err="1"/>
              <a:t>supporting</a:t>
            </a:r>
            <a:endParaRPr lang="fr-FR" sz="2400" dirty="0"/>
          </a:p>
          <a:p>
            <a:pPr algn="ctr"/>
            <a:r>
              <a:rPr lang="fr-FR" sz="2400" b="1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targeted</a:t>
            </a:r>
            <a:r>
              <a:rPr lang="fr-FR" sz="2400" dirty="0"/>
              <a:t> </a:t>
            </a:r>
            <a:r>
              <a:rPr lang="fr-FR" sz="2400" dirty="0" err="1"/>
              <a:t>at</a:t>
            </a:r>
            <a:endParaRPr lang="fr-FR" sz="2400" dirty="0"/>
          </a:p>
          <a:p>
            <a:pPr algn="ctr"/>
            <a:r>
              <a:rPr lang="fr-FR" sz="2400" b="1" dirty="0" err="1"/>
              <a:t>Thinking</a:t>
            </a:r>
            <a:r>
              <a:rPr lang="fr-FR" sz="2400" dirty="0"/>
              <a:t>, perception and action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62" y="3502340"/>
            <a:ext cx="90776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fr-FR" sz="2000" dirty="0" err="1"/>
              <a:t>Normally</a:t>
            </a:r>
            <a:r>
              <a:rPr lang="fr-FR" sz="2000" dirty="0"/>
              <a:t> 16 possibles, but </a:t>
            </a:r>
            <a:r>
              <a:rPr lang="fr-FR" sz="2000" dirty="0" err="1"/>
              <a:t>some</a:t>
            </a:r>
            <a:r>
              <a:rPr lang="fr-FR" sz="2000" dirty="0"/>
              <a:t> are impossible (</a:t>
            </a:r>
            <a:r>
              <a:rPr lang="fr-FR" sz="2000" dirty="0" err="1"/>
              <a:t>someone</a:t>
            </a:r>
            <a:r>
              <a:rPr lang="fr-FR" sz="2000" dirty="0"/>
              <a:t> </a:t>
            </a:r>
            <a:r>
              <a:rPr lang="fr-FR" sz="2000" dirty="0" err="1"/>
              <a:t>gets</a:t>
            </a:r>
            <a:r>
              <a:rPr lang="fr-FR" sz="2000" dirty="0"/>
              <a:t> </a:t>
            </a:r>
            <a:r>
              <a:rPr lang="fr-FR" sz="2000" dirty="0" err="1"/>
              <a:t>eaten</a:t>
            </a:r>
            <a:r>
              <a:rPr lang="fr-FR" sz="20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9999" y="1837065"/>
            <a:ext cx="1096902" cy="13380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" name="Connecteur droit 11"/>
          <p:cNvCxnSpPr>
            <a:stCxn id="10" idx="0"/>
            <a:endCxn id="10" idx="2"/>
          </p:cNvCxnSpPr>
          <p:nvPr/>
        </p:nvCxnSpPr>
        <p:spPr>
          <a:xfrm>
            <a:off x="1288450" y="1837065"/>
            <a:ext cx="0" cy="1338062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 flipH="1">
            <a:off x="809596" y="1840845"/>
            <a:ext cx="58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</a:t>
            </a:r>
          </a:p>
        </p:txBody>
      </p:sp>
      <p:sp>
        <p:nvSpPr>
          <p:cNvPr id="15" name="ZoneTexte 14"/>
          <p:cNvSpPr txBox="1"/>
          <p:nvPr/>
        </p:nvSpPr>
        <p:spPr>
          <a:xfrm flipH="1">
            <a:off x="809596" y="2141258"/>
            <a:ext cx="43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</a:t>
            </a:r>
          </a:p>
        </p:txBody>
      </p:sp>
      <p:sp>
        <p:nvSpPr>
          <p:cNvPr id="16" name="ZoneTexte 15"/>
          <p:cNvSpPr txBox="1"/>
          <p:nvPr/>
        </p:nvSpPr>
        <p:spPr>
          <a:xfrm flipH="1">
            <a:off x="782156" y="2432485"/>
            <a:ext cx="6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</a:t>
            </a:r>
          </a:p>
        </p:txBody>
      </p:sp>
      <p:sp>
        <p:nvSpPr>
          <p:cNvPr id="17" name="ZoneTexte 16"/>
          <p:cNvSpPr txBox="1"/>
          <p:nvPr/>
        </p:nvSpPr>
        <p:spPr>
          <a:xfrm flipH="1">
            <a:off x="792232" y="2738171"/>
            <a:ext cx="6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99217" y="1851046"/>
            <a:ext cx="1096902" cy="13380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9" name="Connecteur droit 18"/>
          <p:cNvCxnSpPr>
            <a:stCxn id="18" idx="0"/>
            <a:endCxn id="18" idx="2"/>
          </p:cNvCxnSpPr>
          <p:nvPr/>
        </p:nvCxnSpPr>
        <p:spPr>
          <a:xfrm>
            <a:off x="7847668" y="1851046"/>
            <a:ext cx="0" cy="1338062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 flipH="1">
            <a:off x="7894318" y="1854826"/>
            <a:ext cx="58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</a:t>
            </a:r>
          </a:p>
        </p:txBody>
      </p:sp>
      <p:sp>
        <p:nvSpPr>
          <p:cNvPr id="21" name="ZoneTexte 20"/>
          <p:cNvSpPr txBox="1"/>
          <p:nvPr/>
        </p:nvSpPr>
        <p:spPr>
          <a:xfrm flipH="1">
            <a:off x="7894318" y="2155239"/>
            <a:ext cx="43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</a:t>
            </a:r>
          </a:p>
        </p:txBody>
      </p:sp>
      <p:sp>
        <p:nvSpPr>
          <p:cNvPr id="22" name="ZoneTexte 21"/>
          <p:cNvSpPr txBox="1"/>
          <p:nvPr/>
        </p:nvSpPr>
        <p:spPr>
          <a:xfrm flipH="1">
            <a:off x="7866878" y="2446466"/>
            <a:ext cx="6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</a:t>
            </a:r>
          </a:p>
        </p:txBody>
      </p:sp>
      <p:sp>
        <p:nvSpPr>
          <p:cNvPr id="23" name="ZoneTexte 22"/>
          <p:cNvSpPr txBox="1"/>
          <p:nvPr/>
        </p:nvSpPr>
        <p:spPr>
          <a:xfrm flipH="1">
            <a:off x="7876954" y="2752152"/>
            <a:ext cx="6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99363" y="1753059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Connecteur droit 37"/>
          <p:cNvCxnSpPr>
            <a:stCxn id="37" idx="0"/>
            <a:endCxn id="37" idx="2"/>
          </p:cNvCxnSpPr>
          <p:nvPr/>
        </p:nvCxnSpPr>
        <p:spPr>
          <a:xfrm>
            <a:off x="2733298" y="1753059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599363" y="2161411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0" name="Connecteur droit 39"/>
          <p:cNvCxnSpPr>
            <a:stCxn id="39" idx="0"/>
            <a:endCxn id="39" idx="2"/>
          </p:cNvCxnSpPr>
          <p:nvPr/>
        </p:nvCxnSpPr>
        <p:spPr>
          <a:xfrm>
            <a:off x="2733298" y="2161411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599363" y="2596105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2" name="Connecteur droit 41"/>
          <p:cNvCxnSpPr>
            <a:stCxn id="41" idx="0"/>
            <a:endCxn id="41" idx="2"/>
          </p:cNvCxnSpPr>
          <p:nvPr/>
        </p:nvCxnSpPr>
        <p:spPr>
          <a:xfrm>
            <a:off x="2733298" y="2596105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99363" y="2990942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6" name="Connecteur droit 45"/>
          <p:cNvCxnSpPr>
            <a:stCxn id="45" idx="0"/>
            <a:endCxn id="45" idx="2"/>
          </p:cNvCxnSpPr>
          <p:nvPr/>
        </p:nvCxnSpPr>
        <p:spPr>
          <a:xfrm>
            <a:off x="2733298" y="2990942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57475" y="1753059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8" name="Connecteur droit 47"/>
          <p:cNvCxnSpPr>
            <a:stCxn id="47" idx="0"/>
            <a:endCxn id="47" idx="2"/>
          </p:cNvCxnSpPr>
          <p:nvPr/>
        </p:nvCxnSpPr>
        <p:spPr>
          <a:xfrm>
            <a:off x="3991410" y="1753059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857475" y="2161411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0" name="Connecteur droit 49"/>
          <p:cNvCxnSpPr>
            <a:stCxn id="49" idx="0"/>
            <a:endCxn id="49" idx="2"/>
          </p:cNvCxnSpPr>
          <p:nvPr/>
        </p:nvCxnSpPr>
        <p:spPr>
          <a:xfrm>
            <a:off x="3991410" y="2161411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857475" y="2596105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2" name="Connecteur droit 51"/>
          <p:cNvCxnSpPr>
            <a:stCxn id="51" idx="0"/>
            <a:endCxn id="51" idx="2"/>
          </p:cNvCxnSpPr>
          <p:nvPr/>
        </p:nvCxnSpPr>
        <p:spPr>
          <a:xfrm>
            <a:off x="3991410" y="2596105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857475" y="2990942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4" name="Connecteur droit 53"/>
          <p:cNvCxnSpPr>
            <a:stCxn id="53" idx="0"/>
            <a:endCxn id="53" idx="2"/>
          </p:cNvCxnSpPr>
          <p:nvPr/>
        </p:nvCxnSpPr>
        <p:spPr>
          <a:xfrm>
            <a:off x="3991410" y="2990942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940186" y="1753059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6" name="Connecteur droit 55"/>
          <p:cNvCxnSpPr>
            <a:stCxn id="55" idx="0"/>
            <a:endCxn id="55" idx="2"/>
          </p:cNvCxnSpPr>
          <p:nvPr/>
        </p:nvCxnSpPr>
        <p:spPr>
          <a:xfrm>
            <a:off x="5074121" y="1753059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940186" y="2161411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8" name="Connecteur droit 57"/>
          <p:cNvCxnSpPr>
            <a:stCxn id="57" idx="0"/>
            <a:endCxn id="57" idx="2"/>
          </p:cNvCxnSpPr>
          <p:nvPr/>
        </p:nvCxnSpPr>
        <p:spPr>
          <a:xfrm>
            <a:off x="5074121" y="2161411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940186" y="2596105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0" name="Connecteur droit 59"/>
          <p:cNvCxnSpPr>
            <a:stCxn id="59" idx="0"/>
            <a:endCxn id="59" idx="2"/>
          </p:cNvCxnSpPr>
          <p:nvPr/>
        </p:nvCxnSpPr>
        <p:spPr>
          <a:xfrm>
            <a:off x="5074121" y="2596105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940186" y="2990942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2" name="Connecteur droit 61"/>
          <p:cNvCxnSpPr>
            <a:stCxn id="61" idx="0"/>
            <a:endCxn id="61" idx="2"/>
          </p:cNvCxnSpPr>
          <p:nvPr/>
        </p:nvCxnSpPr>
        <p:spPr>
          <a:xfrm>
            <a:off x="5074121" y="2990942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209244" y="2147430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4" name="Connecteur droit 63"/>
          <p:cNvCxnSpPr>
            <a:stCxn id="63" idx="0"/>
            <a:endCxn id="63" idx="2"/>
          </p:cNvCxnSpPr>
          <p:nvPr/>
        </p:nvCxnSpPr>
        <p:spPr>
          <a:xfrm>
            <a:off x="6343179" y="2147430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209244" y="2582124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6" name="Connecteur droit 65"/>
          <p:cNvCxnSpPr>
            <a:stCxn id="65" idx="0"/>
            <a:endCxn id="65" idx="2"/>
          </p:cNvCxnSpPr>
          <p:nvPr/>
        </p:nvCxnSpPr>
        <p:spPr>
          <a:xfrm>
            <a:off x="6343179" y="2582124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10" idx="3"/>
            <a:endCxn id="37" idx="1"/>
          </p:cNvCxnSpPr>
          <p:nvPr/>
        </p:nvCxnSpPr>
        <p:spPr>
          <a:xfrm flipV="1">
            <a:off x="1836901" y="1895587"/>
            <a:ext cx="762462" cy="610509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10" idx="3"/>
            <a:endCxn id="39" idx="1"/>
          </p:cNvCxnSpPr>
          <p:nvPr/>
        </p:nvCxnSpPr>
        <p:spPr>
          <a:xfrm flipV="1">
            <a:off x="1836901" y="2303939"/>
            <a:ext cx="762462" cy="202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stCxn id="10" idx="3"/>
            <a:endCxn id="41" idx="1"/>
          </p:cNvCxnSpPr>
          <p:nvPr/>
        </p:nvCxnSpPr>
        <p:spPr>
          <a:xfrm>
            <a:off x="1836901" y="2506096"/>
            <a:ext cx="762462" cy="232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10" idx="3"/>
            <a:endCxn id="45" idx="1"/>
          </p:cNvCxnSpPr>
          <p:nvPr/>
        </p:nvCxnSpPr>
        <p:spPr>
          <a:xfrm>
            <a:off x="1836901" y="2506096"/>
            <a:ext cx="762462" cy="627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37" idx="3"/>
            <a:endCxn id="51" idx="1"/>
          </p:cNvCxnSpPr>
          <p:nvPr/>
        </p:nvCxnSpPr>
        <p:spPr>
          <a:xfrm>
            <a:off x="2867233" y="1895587"/>
            <a:ext cx="990242" cy="84304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stCxn id="37" idx="3"/>
            <a:endCxn id="49" idx="1"/>
          </p:cNvCxnSpPr>
          <p:nvPr/>
        </p:nvCxnSpPr>
        <p:spPr>
          <a:xfrm>
            <a:off x="2867233" y="1895587"/>
            <a:ext cx="990242" cy="408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37" idx="3"/>
            <a:endCxn id="47" idx="1"/>
          </p:cNvCxnSpPr>
          <p:nvPr/>
        </p:nvCxnSpPr>
        <p:spPr>
          <a:xfrm>
            <a:off x="2867233" y="1895587"/>
            <a:ext cx="9902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39" idx="3"/>
            <a:endCxn id="49" idx="1"/>
          </p:cNvCxnSpPr>
          <p:nvPr/>
        </p:nvCxnSpPr>
        <p:spPr>
          <a:xfrm>
            <a:off x="2867233" y="2303939"/>
            <a:ext cx="9902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>
            <a:stCxn id="39" idx="3"/>
            <a:endCxn id="53" idx="1"/>
          </p:cNvCxnSpPr>
          <p:nvPr/>
        </p:nvCxnSpPr>
        <p:spPr>
          <a:xfrm>
            <a:off x="2867233" y="2303939"/>
            <a:ext cx="990242" cy="8295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41" idx="3"/>
            <a:endCxn id="51" idx="1"/>
          </p:cNvCxnSpPr>
          <p:nvPr/>
        </p:nvCxnSpPr>
        <p:spPr>
          <a:xfrm>
            <a:off x="2867233" y="2738633"/>
            <a:ext cx="9902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45" idx="3"/>
            <a:endCxn id="49" idx="1"/>
          </p:cNvCxnSpPr>
          <p:nvPr/>
        </p:nvCxnSpPr>
        <p:spPr>
          <a:xfrm flipV="1">
            <a:off x="2867233" y="2303939"/>
            <a:ext cx="990242" cy="8295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45" idx="3"/>
            <a:endCxn id="53" idx="1"/>
          </p:cNvCxnSpPr>
          <p:nvPr/>
        </p:nvCxnSpPr>
        <p:spPr>
          <a:xfrm>
            <a:off x="2867233" y="3133470"/>
            <a:ext cx="9902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47" idx="3"/>
            <a:endCxn id="61" idx="1"/>
          </p:cNvCxnSpPr>
          <p:nvPr/>
        </p:nvCxnSpPr>
        <p:spPr>
          <a:xfrm>
            <a:off x="4125345" y="1895587"/>
            <a:ext cx="814841" cy="1237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>
            <a:stCxn id="49" idx="3"/>
            <a:endCxn id="59" idx="1"/>
          </p:cNvCxnSpPr>
          <p:nvPr/>
        </p:nvCxnSpPr>
        <p:spPr>
          <a:xfrm>
            <a:off x="4125345" y="2303939"/>
            <a:ext cx="814841" cy="434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>
            <a:stCxn id="51" idx="3"/>
            <a:endCxn id="57" idx="1"/>
          </p:cNvCxnSpPr>
          <p:nvPr/>
        </p:nvCxnSpPr>
        <p:spPr>
          <a:xfrm flipV="1">
            <a:off x="4125345" y="2303939"/>
            <a:ext cx="814841" cy="434694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>
            <a:stCxn id="53" idx="3"/>
            <a:endCxn id="55" idx="1"/>
          </p:cNvCxnSpPr>
          <p:nvPr/>
        </p:nvCxnSpPr>
        <p:spPr>
          <a:xfrm flipV="1">
            <a:off x="4125345" y="1895587"/>
            <a:ext cx="814841" cy="1237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55" idx="3"/>
            <a:endCxn id="63" idx="1"/>
          </p:cNvCxnSpPr>
          <p:nvPr/>
        </p:nvCxnSpPr>
        <p:spPr>
          <a:xfrm>
            <a:off x="5208056" y="1895587"/>
            <a:ext cx="1001188" cy="3943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>
            <a:stCxn id="57" idx="3"/>
            <a:endCxn id="63" idx="1"/>
          </p:cNvCxnSpPr>
          <p:nvPr/>
        </p:nvCxnSpPr>
        <p:spPr>
          <a:xfrm flipV="1">
            <a:off x="5208056" y="2289958"/>
            <a:ext cx="1001188" cy="13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>
            <a:stCxn id="59" idx="3"/>
            <a:endCxn id="65" idx="1"/>
          </p:cNvCxnSpPr>
          <p:nvPr/>
        </p:nvCxnSpPr>
        <p:spPr>
          <a:xfrm flipV="1">
            <a:off x="5208056" y="2724652"/>
            <a:ext cx="1001188" cy="13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>
            <a:stCxn id="61" idx="3"/>
            <a:endCxn id="63" idx="1"/>
          </p:cNvCxnSpPr>
          <p:nvPr/>
        </p:nvCxnSpPr>
        <p:spPr>
          <a:xfrm flipV="1">
            <a:off x="5208056" y="2289958"/>
            <a:ext cx="1001188" cy="843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>
            <a:stCxn id="57" idx="3"/>
            <a:endCxn id="65" idx="1"/>
          </p:cNvCxnSpPr>
          <p:nvPr/>
        </p:nvCxnSpPr>
        <p:spPr>
          <a:xfrm>
            <a:off x="5208056" y="2303939"/>
            <a:ext cx="1001188" cy="420713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>
            <a:stCxn id="63" idx="3"/>
            <a:endCxn id="18" idx="1"/>
          </p:cNvCxnSpPr>
          <p:nvPr/>
        </p:nvCxnSpPr>
        <p:spPr>
          <a:xfrm>
            <a:off x="6477114" y="2289958"/>
            <a:ext cx="822103" cy="230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/>
          <p:cNvCxnSpPr>
            <a:stCxn id="65" idx="3"/>
            <a:endCxn id="18" idx="1"/>
          </p:cNvCxnSpPr>
          <p:nvPr/>
        </p:nvCxnSpPr>
        <p:spPr>
          <a:xfrm flipV="1">
            <a:off x="6477114" y="2520077"/>
            <a:ext cx="822103" cy="204575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Multiplication 125"/>
          <p:cNvSpPr/>
          <p:nvPr/>
        </p:nvSpPr>
        <p:spPr>
          <a:xfrm>
            <a:off x="2504698" y="2881160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126"/>
          <p:cNvSpPr/>
          <p:nvPr/>
        </p:nvSpPr>
        <p:spPr>
          <a:xfrm>
            <a:off x="2504698" y="2464870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127"/>
          <p:cNvSpPr/>
          <p:nvPr/>
        </p:nvSpPr>
        <p:spPr>
          <a:xfrm>
            <a:off x="2504698" y="2056106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Multiplication 128"/>
          <p:cNvSpPr/>
          <p:nvPr/>
        </p:nvSpPr>
        <p:spPr>
          <a:xfrm>
            <a:off x="3762810" y="1629520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Multiplication 129"/>
          <p:cNvSpPr/>
          <p:nvPr/>
        </p:nvSpPr>
        <p:spPr>
          <a:xfrm>
            <a:off x="3749954" y="2009471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Multiplication 130"/>
          <p:cNvSpPr/>
          <p:nvPr/>
        </p:nvSpPr>
        <p:spPr>
          <a:xfrm>
            <a:off x="3749954" y="2873688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Multiplication 131"/>
          <p:cNvSpPr/>
          <p:nvPr/>
        </p:nvSpPr>
        <p:spPr>
          <a:xfrm>
            <a:off x="4845521" y="2847721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Multiplication 132"/>
          <p:cNvSpPr/>
          <p:nvPr/>
        </p:nvSpPr>
        <p:spPr>
          <a:xfrm>
            <a:off x="4845521" y="2471379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Multiplication 133"/>
          <p:cNvSpPr/>
          <p:nvPr/>
        </p:nvSpPr>
        <p:spPr>
          <a:xfrm>
            <a:off x="4845521" y="1639085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Multiplication 134"/>
          <p:cNvSpPr/>
          <p:nvPr/>
        </p:nvSpPr>
        <p:spPr>
          <a:xfrm>
            <a:off x="6114579" y="2030176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0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4" grpId="0"/>
      <p:bldP spid="15" grpId="0"/>
      <p:bldP spid="16" grpId="0"/>
      <p:bldP spid="17" grpId="0"/>
      <p:bldP spid="18" grpId="0" animBg="1"/>
      <p:bldP spid="20" grpId="0"/>
      <p:bldP spid="21" grpId="0"/>
      <p:bldP spid="22" grpId="0"/>
      <p:bldP spid="23" grpId="0"/>
      <p:bldP spid="37" grpId="0" animBg="1"/>
      <p:bldP spid="39" grpId="0" animBg="1"/>
      <p:bldP spid="41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60404" y="1189960"/>
            <a:ext cx="773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/>
              <a:t>The right </a:t>
            </a:r>
            <a:r>
              <a:rPr lang="fr-FR" sz="2000" dirty="0" err="1"/>
              <a:t>representation</a:t>
            </a:r>
            <a:r>
              <a:rPr lang="fr-FR" sz="2000" dirty="0"/>
              <a:t>? Exemple of the </a:t>
            </a:r>
            <a:r>
              <a:rPr lang="fr-FR" sz="2000" dirty="0" err="1"/>
              <a:t>farmer</a:t>
            </a:r>
            <a:r>
              <a:rPr lang="fr-FR" sz="2000" dirty="0"/>
              <a:t>, fox, </a:t>
            </a:r>
            <a:r>
              <a:rPr lang="fr-FR" sz="2000" dirty="0" err="1"/>
              <a:t>goose</a:t>
            </a:r>
            <a:r>
              <a:rPr lang="fr-FR" sz="2000" dirty="0"/>
              <a:t> and grain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825952" y="4359870"/>
            <a:ext cx="5574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dirty="0"/>
          </a:p>
          <a:p>
            <a:pPr algn="ctr"/>
            <a:r>
              <a:rPr lang="fr-FR" sz="2400" b="1" dirty="0" err="1"/>
              <a:t>Constraints</a:t>
            </a:r>
            <a:r>
              <a:rPr lang="fr-FR" sz="2400" dirty="0"/>
              <a:t> </a:t>
            </a:r>
            <a:r>
              <a:rPr lang="fr-FR" sz="2400" dirty="0" err="1"/>
              <a:t>exposed</a:t>
            </a:r>
            <a:r>
              <a:rPr lang="fr-FR" sz="2400" dirty="0"/>
              <a:t> by</a:t>
            </a:r>
          </a:p>
          <a:p>
            <a:pPr algn="ctr"/>
            <a:r>
              <a:rPr lang="fr-FR" sz="2400" b="1" dirty="0" err="1"/>
              <a:t>Representations</a:t>
            </a:r>
            <a:r>
              <a:rPr lang="fr-FR" sz="2400" dirty="0"/>
              <a:t> </a:t>
            </a:r>
            <a:r>
              <a:rPr lang="fr-FR" sz="2400" dirty="0" err="1"/>
              <a:t>supporting</a:t>
            </a:r>
            <a:endParaRPr lang="fr-FR" sz="2400" dirty="0"/>
          </a:p>
          <a:p>
            <a:pPr algn="ctr"/>
            <a:r>
              <a:rPr lang="fr-FR" sz="2400" b="1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targeted</a:t>
            </a:r>
            <a:r>
              <a:rPr lang="fr-FR" sz="2400" dirty="0"/>
              <a:t> </a:t>
            </a:r>
            <a:r>
              <a:rPr lang="fr-FR" sz="2400" dirty="0" err="1"/>
              <a:t>at</a:t>
            </a:r>
            <a:endParaRPr lang="fr-FR" sz="2400" dirty="0"/>
          </a:p>
          <a:p>
            <a:pPr algn="ctr"/>
            <a:r>
              <a:rPr lang="fr-FR" sz="2400" b="1" dirty="0" err="1"/>
              <a:t>Thinking</a:t>
            </a:r>
            <a:r>
              <a:rPr lang="fr-FR" sz="2400" dirty="0"/>
              <a:t>, perception and action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62" y="3502340"/>
            <a:ext cx="9077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fr-FR" sz="2000" dirty="0" err="1"/>
              <a:t>Normally</a:t>
            </a:r>
            <a:r>
              <a:rPr lang="fr-FR" sz="2000" dirty="0"/>
              <a:t> 16 possibles, but </a:t>
            </a:r>
            <a:r>
              <a:rPr lang="fr-FR" sz="2000" dirty="0" err="1"/>
              <a:t>some</a:t>
            </a:r>
            <a:r>
              <a:rPr lang="fr-FR" sz="2000" dirty="0"/>
              <a:t> are impossible (</a:t>
            </a:r>
            <a:r>
              <a:rPr lang="fr-FR" sz="2000" dirty="0" err="1"/>
              <a:t>someone</a:t>
            </a:r>
            <a:r>
              <a:rPr lang="fr-FR" sz="2000" dirty="0"/>
              <a:t> </a:t>
            </a:r>
            <a:r>
              <a:rPr lang="fr-FR" sz="2000" dirty="0" err="1"/>
              <a:t>gets</a:t>
            </a:r>
            <a:r>
              <a:rPr lang="fr-FR" sz="2000" dirty="0"/>
              <a:t> </a:t>
            </a:r>
            <a:r>
              <a:rPr lang="fr-FR" sz="2000" dirty="0" err="1"/>
              <a:t>eaten</a:t>
            </a:r>
            <a:r>
              <a:rPr lang="fr-FR" sz="2000" dirty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fr-FR" sz="2000" dirty="0"/>
              <a:t>By </a:t>
            </a:r>
            <a:r>
              <a:rPr lang="fr-FR" sz="2000" dirty="0" err="1"/>
              <a:t>drawing</a:t>
            </a:r>
            <a:r>
              <a:rPr lang="fr-FR" sz="2000" dirty="0"/>
              <a:t> as the </a:t>
            </a:r>
            <a:r>
              <a:rPr lang="fr-FR" sz="2000" i="1" dirty="0"/>
              <a:t>right </a:t>
            </a:r>
            <a:r>
              <a:rPr lang="fr-FR" sz="2000" i="1" dirty="0" err="1"/>
              <a:t>representation</a:t>
            </a:r>
            <a:r>
              <a:rPr lang="fr-FR" sz="2000" i="1" dirty="0"/>
              <a:t> </a:t>
            </a:r>
            <a:r>
              <a:rPr lang="fr-FR" sz="2000" dirty="0"/>
              <a:t>(a graph), </a:t>
            </a:r>
            <a:r>
              <a:rPr lang="fr-FR" sz="2000" dirty="0" err="1"/>
              <a:t>it</a:t>
            </a:r>
            <a:r>
              <a:rPr lang="fr-FR" sz="2000" i="1" dirty="0"/>
              <a:t> </a:t>
            </a:r>
            <a:r>
              <a:rPr lang="fr-FR" sz="2000" b="1" dirty="0"/>
              <a:t>exposes the </a:t>
            </a:r>
            <a:r>
              <a:rPr lang="fr-FR" sz="2000" b="1" dirty="0" err="1"/>
              <a:t>constraints</a:t>
            </a:r>
            <a:endParaRPr lang="fr-FR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739999" y="1837065"/>
            <a:ext cx="1096902" cy="13380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" name="Connecteur droit 11"/>
          <p:cNvCxnSpPr>
            <a:stCxn id="10" idx="0"/>
            <a:endCxn id="10" idx="2"/>
          </p:cNvCxnSpPr>
          <p:nvPr/>
        </p:nvCxnSpPr>
        <p:spPr>
          <a:xfrm>
            <a:off x="1288450" y="1837065"/>
            <a:ext cx="0" cy="1338062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 flipH="1">
            <a:off x="809596" y="1840845"/>
            <a:ext cx="58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</a:t>
            </a:r>
          </a:p>
        </p:txBody>
      </p:sp>
      <p:sp>
        <p:nvSpPr>
          <p:cNvPr id="15" name="ZoneTexte 14"/>
          <p:cNvSpPr txBox="1"/>
          <p:nvPr/>
        </p:nvSpPr>
        <p:spPr>
          <a:xfrm flipH="1">
            <a:off x="809596" y="2141258"/>
            <a:ext cx="43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</a:t>
            </a:r>
          </a:p>
        </p:txBody>
      </p:sp>
      <p:sp>
        <p:nvSpPr>
          <p:cNvPr id="16" name="ZoneTexte 15"/>
          <p:cNvSpPr txBox="1"/>
          <p:nvPr/>
        </p:nvSpPr>
        <p:spPr>
          <a:xfrm flipH="1">
            <a:off x="782156" y="2432485"/>
            <a:ext cx="6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</a:t>
            </a:r>
          </a:p>
        </p:txBody>
      </p:sp>
      <p:sp>
        <p:nvSpPr>
          <p:cNvPr id="17" name="ZoneTexte 16"/>
          <p:cNvSpPr txBox="1"/>
          <p:nvPr/>
        </p:nvSpPr>
        <p:spPr>
          <a:xfrm flipH="1">
            <a:off x="792232" y="2738171"/>
            <a:ext cx="6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99217" y="1851046"/>
            <a:ext cx="1096902" cy="13380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9" name="Connecteur droit 18"/>
          <p:cNvCxnSpPr>
            <a:stCxn id="18" idx="0"/>
            <a:endCxn id="18" idx="2"/>
          </p:cNvCxnSpPr>
          <p:nvPr/>
        </p:nvCxnSpPr>
        <p:spPr>
          <a:xfrm>
            <a:off x="7847668" y="1851046"/>
            <a:ext cx="0" cy="1338062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 flipH="1">
            <a:off x="7894318" y="1854826"/>
            <a:ext cx="58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</a:t>
            </a:r>
          </a:p>
        </p:txBody>
      </p:sp>
      <p:sp>
        <p:nvSpPr>
          <p:cNvPr id="21" name="ZoneTexte 20"/>
          <p:cNvSpPr txBox="1"/>
          <p:nvPr/>
        </p:nvSpPr>
        <p:spPr>
          <a:xfrm flipH="1">
            <a:off x="7894318" y="2155239"/>
            <a:ext cx="43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</a:t>
            </a:r>
          </a:p>
        </p:txBody>
      </p:sp>
      <p:sp>
        <p:nvSpPr>
          <p:cNvPr id="22" name="ZoneTexte 21"/>
          <p:cNvSpPr txBox="1"/>
          <p:nvPr/>
        </p:nvSpPr>
        <p:spPr>
          <a:xfrm flipH="1">
            <a:off x="7866878" y="2446466"/>
            <a:ext cx="6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Go</a:t>
            </a:r>
          </a:p>
        </p:txBody>
      </p:sp>
      <p:sp>
        <p:nvSpPr>
          <p:cNvPr id="23" name="ZoneTexte 22"/>
          <p:cNvSpPr txBox="1"/>
          <p:nvPr/>
        </p:nvSpPr>
        <p:spPr>
          <a:xfrm flipH="1">
            <a:off x="7876954" y="2752152"/>
            <a:ext cx="6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99363" y="1753059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Connecteur droit 37"/>
          <p:cNvCxnSpPr>
            <a:stCxn id="37" idx="0"/>
            <a:endCxn id="37" idx="2"/>
          </p:cNvCxnSpPr>
          <p:nvPr/>
        </p:nvCxnSpPr>
        <p:spPr>
          <a:xfrm>
            <a:off x="2733298" y="1753059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599363" y="2161411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0" name="Connecteur droit 39"/>
          <p:cNvCxnSpPr>
            <a:stCxn id="39" idx="0"/>
            <a:endCxn id="39" idx="2"/>
          </p:cNvCxnSpPr>
          <p:nvPr/>
        </p:nvCxnSpPr>
        <p:spPr>
          <a:xfrm>
            <a:off x="2733298" y="2161411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599363" y="2596105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2" name="Connecteur droit 41"/>
          <p:cNvCxnSpPr>
            <a:stCxn id="41" idx="0"/>
            <a:endCxn id="41" idx="2"/>
          </p:cNvCxnSpPr>
          <p:nvPr/>
        </p:nvCxnSpPr>
        <p:spPr>
          <a:xfrm>
            <a:off x="2733298" y="2596105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99363" y="2990942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6" name="Connecteur droit 45"/>
          <p:cNvCxnSpPr>
            <a:stCxn id="45" idx="0"/>
            <a:endCxn id="45" idx="2"/>
          </p:cNvCxnSpPr>
          <p:nvPr/>
        </p:nvCxnSpPr>
        <p:spPr>
          <a:xfrm>
            <a:off x="2733298" y="2990942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57475" y="1753059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8" name="Connecteur droit 47"/>
          <p:cNvCxnSpPr>
            <a:stCxn id="47" idx="0"/>
            <a:endCxn id="47" idx="2"/>
          </p:cNvCxnSpPr>
          <p:nvPr/>
        </p:nvCxnSpPr>
        <p:spPr>
          <a:xfrm>
            <a:off x="3991410" y="1753059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857475" y="2161411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0" name="Connecteur droit 49"/>
          <p:cNvCxnSpPr>
            <a:stCxn id="49" idx="0"/>
            <a:endCxn id="49" idx="2"/>
          </p:cNvCxnSpPr>
          <p:nvPr/>
        </p:nvCxnSpPr>
        <p:spPr>
          <a:xfrm>
            <a:off x="3991410" y="2161411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857475" y="2596105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2" name="Connecteur droit 51"/>
          <p:cNvCxnSpPr>
            <a:stCxn id="51" idx="0"/>
            <a:endCxn id="51" idx="2"/>
          </p:cNvCxnSpPr>
          <p:nvPr/>
        </p:nvCxnSpPr>
        <p:spPr>
          <a:xfrm>
            <a:off x="3991410" y="2596105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857475" y="2990942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4" name="Connecteur droit 53"/>
          <p:cNvCxnSpPr>
            <a:stCxn id="53" idx="0"/>
            <a:endCxn id="53" idx="2"/>
          </p:cNvCxnSpPr>
          <p:nvPr/>
        </p:nvCxnSpPr>
        <p:spPr>
          <a:xfrm>
            <a:off x="3991410" y="2990942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940186" y="1753059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6" name="Connecteur droit 55"/>
          <p:cNvCxnSpPr>
            <a:stCxn id="55" idx="0"/>
            <a:endCxn id="55" idx="2"/>
          </p:cNvCxnSpPr>
          <p:nvPr/>
        </p:nvCxnSpPr>
        <p:spPr>
          <a:xfrm>
            <a:off x="5074121" y="1753059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940186" y="2161411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8" name="Connecteur droit 57"/>
          <p:cNvCxnSpPr>
            <a:stCxn id="57" idx="0"/>
            <a:endCxn id="57" idx="2"/>
          </p:cNvCxnSpPr>
          <p:nvPr/>
        </p:nvCxnSpPr>
        <p:spPr>
          <a:xfrm>
            <a:off x="5074121" y="2161411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940186" y="2596105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0" name="Connecteur droit 59"/>
          <p:cNvCxnSpPr>
            <a:stCxn id="59" idx="0"/>
            <a:endCxn id="59" idx="2"/>
          </p:cNvCxnSpPr>
          <p:nvPr/>
        </p:nvCxnSpPr>
        <p:spPr>
          <a:xfrm>
            <a:off x="5074121" y="2596105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940186" y="2990942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2" name="Connecteur droit 61"/>
          <p:cNvCxnSpPr>
            <a:stCxn id="61" idx="0"/>
            <a:endCxn id="61" idx="2"/>
          </p:cNvCxnSpPr>
          <p:nvPr/>
        </p:nvCxnSpPr>
        <p:spPr>
          <a:xfrm>
            <a:off x="5074121" y="2990942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209244" y="2147430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4" name="Connecteur droit 63"/>
          <p:cNvCxnSpPr>
            <a:stCxn id="63" idx="0"/>
            <a:endCxn id="63" idx="2"/>
          </p:cNvCxnSpPr>
          <p:nvPr/>
        </p:nvCxnSpPr>
        <p:spPr>
          <a:xfrm>
            <a:off x="6343179" y="2147430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209244" y="2582124"/>
            <a:ext cx="267870" cy="2850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6" name="Connecteur droit 65"/>
          <p:cNvCxnSpPr>
            <a:stCxn id="65" idx="0"/>
            <a:endCxn id="65" idx="2"/>
          </p:cNvCxnSpPr>
          <p:nvPr/>
        </p:nvCxnSpPr>
        <p:spPr>
          <a:xfrm>
            <a:off x="6343179" y="2582124"/>
            <a:ext cx="0" cy="28505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10" idx="3"/>
            <a:endCxn id="37" idx="1"/>
          </p:cNvCxnSpPr>
          <p:nvPr/>
        </p:nvCxnSpPr>
        <p:spPr>
          <a:xfrm flipV="1">
            <a:off x="1836901" y="1895587"/>
            <a:ext cx="762462" cy="610509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10" idx="3"/>
            <a:endCxn id="39" idx="1"/>
          </p:cNvCxnSpPr>
          <p:nvPr/>
        </p:nvCxnSpPr>
        <p:spPr>
          <a:xfrm flipV="1">
            <a:off x="1836901" y="2303939"/>
            <a:ext cx="762462" cy="202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stCxn id="10" idx="3"/>
            <a:endCxn id="41" idx="1"/>
          </p:cNvCxnSpPr>
          <p:nvPr/>
        </p:nvCxnSpPr>
        <p:spPr>
          <a:xfrm>
            <a:off x="1836901" y="2506096"/>
            <a:ext cx="762462" cy="232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10" idx="3"/>
            <a:endCxn id="45" idx="1"/>
          </p:cNvCxnSpPr>
          <p:nvPr/>
        </p:nvCxnSpPr>
        <p:spPr>
          <a:xfrm>
            <a:off x="1836901" y="2506096"/>
            <a:ext cx="762462" cy="627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37" idx="3"/>
            <a:endCxn id="51" idx="1"/>
          </p:cNvCxnSpPr>
          <p:nvPr/>
        </p:nvCxnSpPr>
        <p:spPr>
          <a:xfrm>
            <a:off x="2867233" y="1895587"/>
            <a:ext cx="990242" cy="843046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stCxn id="37" idx="3"/>
            <a:endCxn id="49" idx="1"/>
          </p:cNvCxnSpPr>
          <p:nvPr/>
        </p:nvCxnSpPr>
        <p:spPr>
          <a:xfrm>
            <a:off x="2867233" y="1895587"/>
            <a:ext cx="990242" cy="408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37" idx="3"/>
            <a:endCxn id="47" idx="1"/>
          </p:cNvCxnSpPr>
          <p:nvPr/>
        </p:nvCxnSpPr>
        <p:spPr>
          <a:xfrm>
            <a:off x="2867233" y="1895587"/>
            <a:ext cx="9902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39" idx="3"/>
            <a:endCxn id="49" idx="1"/>
          </p:cNvCxnSpPr>
          <p:nvPr/>
        </p:nvCxnSpPr>
        <p:spPr>
          <a:xfrm>
            <a:off x="2867233" y="2303939"/>
            <a:ext cx="9902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>
            <a:stCxn id="39" idx="3"/>
            <a:endCxn id="53" idx="1"/>
          </p:cNvCxnSpPr>
          <p:nvPr/>
        </p:nvCxnSpPr>
        <p:spPr>
          <a:xfrm>
            <a:off x="2867233" y="2303939"/>
            <a:ext cx="990242" cy="8295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41" idx="3"/>
            <a:endCxn id="51" idx="1"/>
          </p:cNvCxnSpPr>
          <p:nvPr/>
        </p:nvCxnSpPr>
        <p:spPr>
          <a:xfrm>
            <a:off x="2867233" y="2738633"/>
            <a:ext cx="9902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stCxn id="45" idx="3"/>
            <a:endCxn id="49" idx="1"/>
          </p:cNvCxnSpPr>
          <p:nvPr/>
        </p:nvCxnSpPr>
        <p:spPr>
          <a:xfrm flipV="1">
            <a:off x="2867233" y="2303939"/>
            <a:ext cx="990242" cy="8295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45" idx="3"/>
            <a:endCxn id="53" idx="1"/>
          </p:cNvCxnSpPr>
          <p:nvPr/>
        </p:nvCxnSpPr>
        <p:spPr>
          <a:xfrm>
            <a:off x="2867233" y="3133470"/>
            <a:ext cx="9902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47" idx="3"/>
            <a:endCxn id="61" idx="1"/>
          </p:cNvCxnSpPr>
          <p:nvPr/>
        </p:nvCxnSpPr>
        <p:spPr>
          <a:xfrm>
            <a:off x="4125345" y="1895587"/>
            <a:ext cx="814841" cy="1237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>
            <a:stCxn id="49" idx="3"/>
            <a:endCxn id="59" idx="1"/>
          </p:cNvCxnSpPr>
          <p:nvPr/>
        </p:nvCxnSpPr>
        <p:spPr>
          <a:xfrm>
            <a:off x="4125345" y="2303939"/>
            <a:ext cx="814841" cy="434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>
            <a:stCxn id="51" idx="3"/>
            <a:endCxn id="57" idx="1"/>
          </p:cNvCxnSpPr>
          <p:nvPr/>
        </p:nvCxnSpPr>
        <p:spPr>
          <a:xfrm flipV="1">
            <a:off x="4125345" y="2303939"/>
            <a:ext cx="814841" cy="434694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>
            <a:stCxn id="53" idx="3"/>
            <a:endCxn id="55" idx="1"/>
          </p:cNvCxnSpPr>
          <p:nvPr/>
        </p:nvCxnSpPr>
        <p:spPr>
          <a:xfrm flipV="1">
            <a:off x="4125345" y="1895587"/>
            <a:ext cx="814841" cy="1237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55" idx="3"/>
            <a:endCxn id="63" idx="1"/>
          </p:cNvCxnSpPr>
          <p:nvPr/>
        </p:nvCxnSpPr>
        <p:spPr>
          <a:xfrm>
            <a:off x="5208056" y="1895587"/>
            <a:ext cx="1001188" cy="3943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>
            <a:stCxn id="57" idx="3"/>
            <a:endCxn id="63" idx="1"/>
          </p:cNvCxnSpPr>
          <p:nvPr/>
        </p:nvCxnSpPr>
        <p:spPr>
          <a:xfrm flipV="1">
            <a:off x="5208056" y="2289958"/>
            <a:ext cx="1001188" cy="13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>
            <a:stCxn id="59" idx="3"/>
            <a:endCxn id="65" idx="1"/>
          </p:cNvCxnSpPr>
          <p:nvPr/>
        </p:nvCxnSpPr>
        <p:spPr>
          <a:xfrm flipV="1">
            <a:off x="5208056" y="2724652"/>
            <a:ext cx="1001188" cy="13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>
            <a:stCxn id="61" idx="3"/>
            <a:endCxn id="63" idx="1"/>
          </p:cNvCxnSpPr>
          <p:nvPr/>
        </p:nvCxnSpPr>
        <p:spPr>
          <a:xfrm flipV="1">
            <a:off x="5208056" y="2289958"/>
            <a:ext cx="1001188" cy="843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>
            <a:stCxn id="57" idx="3"/>
            <a:endCxn id="65" idx="1"/>
          </p:cNvCxnSpPr>
          <p:nvPr/>
        </p:nvCxnSpPr>
        <p:spPr>
          <a:xfrm>
            <a:off x="5208056" y="2303939"/>
            <a:ext cx="1001188" cy="420713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>
            <a:stCxn id="63" idx="3"/>
            <a:endCxn id="18" idx="1"/>
          </p:cNvCxnSpPr>
          <p:nvPr/>
        </p:nvCxnSpPr>
        <p:spPr>
          <a:xfrm>
            <a:off x="6477114" y="2289958"/>
            <a:ext cx="822103" cy="230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/>
          <p:cNvCxnSpPr>
            <a:stCxn id="65" idx="3"/>
            <a:endCxn id="18" idx="1"/>
          </p:cNvCxnSpPr>
          <p:nvPr/>
        </p:nvCxnSpPr>
        <p:spPr>
          <a:xfrm flipV="1">
            <a:off x="6477114" y="2520077"/>
            <a:ext cx="822103" cy="204575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Multiplication 125"/>
          <p:cNvSpPr/>
          <p:nvPr/>
        </p:nvSpPr>
        <p:spPr>
          <a:xfrm>
            <a:off x="2504698" y="2881160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Multiplication 126"/>
          <p:cNvSpPr/>
          <p:nvPr/>
        </p:nvSpPr>
        <p:spPr>
          <a:xfrm>
            <a:off x="2504698" y="2464870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Multiplication 127"/>
          <p:cNvSpPr/>
          <p:nvPr/>
        </p:nvSpPr>
        <p:spPr>
          <a:xfrm>
            <a:off x="2504698" y="2056106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Multiplication 128"/>
          <p:cNvSpPr/>
          <p:nvPr/>
        </p:nvSpPr>
        <p:spPr>
          <a:xfrm>
            <a:off x="3762810" y="1629520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Multiplication 129"/>
          <p:cNvSpPr/>
          <p:nvPr/>
        </p:nvSpPr>
        <p:spPr>
          <a:xfrm>
            <a:off x="3749954" y="2009471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Multiplication 130"/>
          <p:cNvSpPr/>
          <p:nvPr/>
        </p:nvSpPr>
        <p:spPr>
          <a:xfrm>
            <a:off x="3749954" y="2873688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Multiplication 131"/>
          <p:cNvSpPr/>
          <p:nvPr/>
        </p:nvSpPr>
        <p:spPr>
          <a:xfrm>
            <a:off x="4845521" y="2847721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Multiplication 132"/>
          <p:cNvSpPr/>
          <p:nvPr/>
        </p:nvSpPr>
        <p:spPr>
          <a:xfrm>
            <a:off x="4845521" y="2471379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Multiplication 133"/>
          <p:cNvSpPr/>
          <p:nvPr/>
        </p:nvSpPr>
        <p:spPr>
          <a:xfrm>
            <a:off x="4845521" y="1639085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Multiplication 134"/>
          <p:cNvSpPr/>
          <p:nvPr/>
        </p:nvSpPr>
        <p:spPr>
          <a:xfrm>
            <a:off x="6114579" y="2030176"/>
            <a:ext cx="457200" cy="519563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22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34799" y="1031147"/>
            <a:ext cx="578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How </a:t>
            </a:r>
            <a:r>
              <a:rPr lang="fr-FR" b="1" dirty="0" err="1"/>
              <a:t>many</a:t>
            </a:r>
            <a:r>
              <a:rPr lang="fr-FR" b="1" dirty="0"/>
              <a:t> countries are </a:t>
            </a:r>
            <a:r>
              <a:rPr lang="fr-FR" b="1" dirty="0" err="1"/>
              <a:t>crossed</a:t>
            </a:r>
            <a:r>
              <a:rPr lang="fr-FR" b="1" dirty="0"/>
              <a:t> by the </a:t>
            </a:r>
            <a:r>
              <a:rPr lang="fr-FR" b="1" dirty="0" err="1"/>
              <a:t>equator</a:t>
            </a:r>
            <a:r>
              <a:rPr lang="fr-FR" b="1" dirty="0"/>
              <a:t> in </a:t>
            </a:r>
            <a:r>
              <a:rPr lang="fr-FR" b="1" dirty="0" err="1"/>
              <a:t>Africa</a:t>
            </a:r>
            <a:r>
              <a:rPr lang="fr-FR" b="1" dirty="0"/>
              <a:t> 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825952" y="4359870"/>
            <a:ext cx="5574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dirty="0"/>
          </a:p>
          <a:p>
            <a:pPr algn="ctr"/>
            <a:r>
              <a:rPr lang="fr-FR" sz="2400" b="1" dirty="0" err="1"/>
              <a:t>Constraints</a:t>
            </a:r>
            <a:r>
              <a:rPr lang="fr-FR" sz="2400" dirty="0"/>
              <a:t> </a:t>
            </a:r>
            <a:r>
              <a:rPr lang="fr-FR" sz="2400" dirty="0" err="1"/>
              <a:t>exposed</a:t>
            </a:r>
            <a:r>
              <a:rPr lang="fr-FR" sz="2400" dirty="0"/>
              <a:t> by</a:t>
            </a:r>
          </a:p>
          <a:p>
            <a:pPr algn="ctr"/>
            <a:r>
              <a:rPr lang="fr-FR" sz="2400" b="1" dirty="0" err="1"/>
              <a:t>Representations</a:t>
            </a:r>
            <a:r>
              <a:rPr lang="fr-FR" sz="2400" dirty="0"/>
              <a:t> </a:t>
            </a:r>
            <a:r>
              <a:rPr lang="fr-FR" sz="2400" dirty="0" err="1"/>
              <a:t>supporting</a:t>
            </a:r>
            <a:endParaRPr lang="fr-FR" sz="2400" dirty="0"/>
          </a:p>
          <a:p>
            <a:pPr algn="ctr"/>
            <a:r>
              <a:rPr lang="fr-FR" sz="2400" b="1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targeted</a:t>
            </a:r>
            <a:r>
              <a:rPr lang="fr-FR" sz="2400" dirty="0"/>
              <a:t> </a:t>
            </a:r>
            <a:r>
              <a:rPr lang="fr-FR" sz="2400" dirty="0" err="1"/>
              <a:t>at</a:t>
            </a:r>
            <a:endParaRPr lang="fr-FR" sz="2400" dirty="0"/>
          </a:p>
          <a:p>
            <a:pPr algn="ctr"/>
            <a:r>
              <a:rPr lang="fr-FR" sz="2400" b="1" dirty="0" err="1"/>
              <a:t>Thinking</a:t>
            </a:r>
            <a:r>
              <a:rPr lang="fr-FR" sz="2400" dirty="0"/>
              <a:t>, perception and action</a:t>
            </a:r>
          </a:p>
        </p:txBody>
      </p:sp>
      <p:pic>
        <p:nvPicPr>
          <p:cNvPr id="8" name="Image 7" descr="2009031415321835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4" b="37877"/>
          <a:stretch/>
        </p:blipFill>
        <p:spPr>
          <a:xfrm>
            <a:off x="1563931" y="1510919"/>
            <a:ext cx="6006861" cy="1568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à coins arrondis 17"/>
          <p:cNvSpPr/>
          <p:nvPr/>
        </p:nvSpPr>
        <p:spPr>
          <a:xfrm>
            <a:off x="640885" y="3492352"/>
            <a:ext cx="1093308" cy="5036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Language</a:t>
            </a:r>
            <a:endParaRPr lang="fr-FR" sz="16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1964672" y="3492352"/>
            <a:ext cx="1422280" cy="5036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Visual system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3846796" y="3273378"/>
            <a:ext cx="1422280" cy="36130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Follow</a:t>
            </a:r>
            <a:r>
              <a:rPr lang="fr-FR" sz="1600" dirty="0"/>
              <a:t> line</a:t>
            </a:r>
          </a:p>
        </p:txBody>
      </p:sp>
      <p:sp>
        <p:nvSpPr>
          <p:cNvPr id="21" name="Rectangle à coins arrondis 20"/>
          <p:cNvSpPr/>
          <p:nvPr/>
        </p:nvSpPr>
        <p:spPr>
          <a:xfrm>
            <a:off x="3846796" y="3830000"/>
            <a:ext cx="1422280" cy="36130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Count</a:t>
            </a:r>
          </a:p>
        </p:txBody>
      </p:sp>
      <p:sp>
        <p:nvSpPr>
          <p:cNvPr id="22" name="Forme libre 21"/>
          <p:cNvSpPr/>
          <p:nvPr/>
        </p:nvSpPr>
        <p:spPr>
          <a:xfrm rot="20156138">
            <a:off x="5222208" y="3463885"/>
            <a:ext cx="201288" cy="549755"/>
          </a:xfrm>
          <a:custGeom>
            <a:avLst/>
            <a:gdLst>
              <a:gd name="connsiteX0" fmla="*/ 251796 w 276025"/>
              <a:gd name="connsiteY0" fmla="*/ 0 h 667872"/>
              <a:gd name="connsiteX1" fmla="*/ 251796 w 276025"/>
              <a:gd name="connsiteY1" fmla="*/ 394154 h 667872"/>
              <a:gd name="connsiteX2" fmla="*/ 0 w 276025"/>
              <a:gd name="connsiteY2" fmla="*/ 667872 h 6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025" h="667872">
                <a:moveTo>
                  <a:pt x="251796" y="0"/>
                </a:moveTo>
                <a:cubicBezTo>
                  <a:pt x="272779" y="141421"/>
                  <a:pt x="293762" y="282842"/>
                  <a:pt x="251796" y="394154"/>
                </a:cubicBezTo>
                <a:cubicBezTo>
                  <a:pt x="209830" y="505466"/>
                  <a:pt x="0" y="667872"/>
                  <a:pt x="0" y="667872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23" name="Forme libre 22"/>
          <p:cNvSpPr/>
          <p:nvPr/>
        </p:nvSpPr>
        <p:spPr>
          <a:xfrm rot="20369551" flipH="1" flipV="1">
            <a:off x="3722391" y="3506532"/>
            <a:ext cx="163750" cy="532481"/>
          </a:xfrm>
          <a:custGeom>
            <a:avLst/>
            <a:gdLst>
              <a:gd name="connsiteX0" fmla="*/ 251796 w 276025"/>
              <a:gd name="connsiteY0" fmla="*/ 0 h 667872"/>
              <a:gd name="connsiteX1" fmla="*/ 251796 w 276025"/>
              <a:gd name="connsiteY1" fmla="*/ 394154 h 667872"/>
              <a:gd name="connsiteX2" fmla="*/ 0 w 276025"/>
              <a:gd name="connsiteY2" fmla="*/ 667872 h 6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025" h="667872">
                <a:moveTo>
                  <a:pt x="251796" y="0"/>
                </a:moveTo>
                <a:cubicBezTo>
                  <a:pt x="272779" y="141421"/>
                  <a:pt x="293762" y="282842"/>
                  <a:pt x="251796" y="394154"/>
                </a:cubicBezTo>
                <a:cubicBezTo>
                  <a:pt x="209830" y="505466"/>
                  <a:pt x="0" y="667872"/>
                  <a:pt x="0" y="667872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5751675" y="3488028"/>
            <a:ext cx="1422280" cy="5036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Visual system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7395624" y="3488911"/>
            <a:ext cx="1093308" cy="5036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Language</a:t>
            </a:r>
            <a:endParaRPr lang="fr-FR" sz="1600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3612411" y="3164171"/>
            <a:ext cx="1892527" cy="1160567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>
            <a:stCxn id="18" idx="3"/>
            <a:endCxn id="19" idx="1"/>
          </p:cNvCxnSpPr>
          <p:nvPr/>
        </p:nvCxnSpPr>
        <p:spPr>
          <a:xfrm>
            <a:off x="1734193" y="3744173"/>
            <a:ext cx="2304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19" idx="3"/>
            <a:endCxn id="26" idx="1"/>
          </p:cNvCxnSpPr>
          <p:nvPr/>
        </p:nvCxnSpPr>
        <p:spPr>
          <a:xfrm>
            <a:off x="3386952" y="3744173"/>
            <a:ext cx="225459" cy="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6" idx="3"/>
            <a:endCxn id="24" idx="1"/>
          </p:cNvCxnSpPr>
          <p:nvPr/>
        </p:nvCxnSpPr>
        <p:spPr>
          <a:xfrm flipV="1">
            <a:off x="5504938" y="3739849"/>
            <a:ext cx="246737" cy="4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4" idx="3"/>
            <a:endCxn id="25" idx="1"/>
          </p:cNvCxnSpPr>
          <p:nvPr/>
        </p:nvCxnSpPr>
        <p:spPr>
          <a:xfrm>
            <a:off x="7173955" y="3739849"/>
            <a:ext cx="221669" cy="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5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34799" y="1031147"/>
            <a:ext cx="578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How </a:t>
            </a:r>
            <a:r>
              <a:rPr lang="fr-FR" b="1" dirty="0" err="1"/>
              <a:t>many</a:t>
            </a:r>
            <a:r>
              <a:rPr lang="fr-FR" b="1" dirty="0"/>
              <a:t> countries are </a:t>
            </a:r>
            <a:r>
              <a:rPr lang="fr-FR" b="1" dirty="0" err="1"/>
              <a:t>crossed</a:t>
            </a:r>
            <a:r>
              <a:rPr lang="fr-FR" b="1" dirty="0"/>
              <a:t> by the </a:t>
            </a:r>
            <a:r>
              <a:rPr lang="fr-FR" b="1" dirty="0" err="1"/>
              <a:t>equator</a:t>
            </a:r>
            <a:r>
              <a:rPr lang="fr-FR" b="1" dirty="0"/>
              <a:t> in </a:t>
            </a:r>
            <a:r>
              <a:rPr lang="fr-FR" b="1" dirty="0" err="1"/>
              <a:t>Africa</a:t>
            </a:r>
            <a:r>
              <a:rPr lang="fr-FR" b="1" dirty="0"/>
              <a:t> ?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825952" y="4359870"/>
            <a:ext cx="5574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/>
              <a:t>Algorithms</a:t>
            </a:r>
            <a:r>
              <a:rPr lang="fr-FR" sz="2400" b="1" dirty="0"/>
              <a:t> </a:t>
            </a:r>
            <a:r>
              <a:rPr lang="fr-FR" sz="2400" dirty="0" err="1"/>
              <a:t>enabled</a:t>
            </a:r>
            <a:r>
              <a:rPr lang="fr-FR" sz="2400" dirty="0"/>
              <a:t> by</a:t>
            </a:r>
            <a:endParaRPr lang="fr-FR" sz="2400" b="1" dirty="0"/>
          </a:p>
          <a:p>
            <a:pPr algn="ctr"/>
            <a:r>
              <a:rPr lang="fr-FR" sz="2400" b="1" dirty="0" err="1"/>
              <a:t>Constraints</a:t>
            </a:r>
            <a:r>
              <a:rPr lang="fr-FR" sz="2400" dirty="0"/>
              <a:t> </a:t>
            </a:r>
            <a:r>
              <a:rPr lang="fr-FR" sz="2400" dirty="0" err="1"/>
              <a:t>exposed</a:t>
            </a:r>
            <a:r>
              <a:rPr lang="fr-FR" sz="2400" dirty="0"/>
              <a:t> by</a:t>
            </a:r>
          </a:p>
          <a:p>
            <a:pPr algn="ctr"/>
            <a:r>
              <a:rPr lang="fr-FR" sz="2400" b="1" dirty="0" err="1"/>
              <a:t>Representations</a:t>
            </a:r>
            <a:r>
              <a:rPr lang="fr-FR" sz="2400" dirty="0"/>
              <a:t> </a:t>
            </a:r>
            <a:r>
              <a:rPr lang="fr-FR" sz="2400" dirty="0" err="1"/>
              <a:t>supporting</a:t>
            </a:r>
            <a:endParaRPr lang="fr-FR" sz="2400" dirty="0"/>
          </a:p>
          <a:p>
            <a:pPr algn="ctr"/>
            <a:r>
              <a:rPr lang="fr-FR" sz="2400" b="1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targeted</a:t>
            </a:r>
            <a:r>
              <a:rPr lang="fr-FR" sz="2400" dirty="0"/>
              <a:t> </a:t>
            </a:r>
            <a:r>
              <a:rPr lang="fr-FR" sz="2400" dirty="0" err="1"/>
              <a:t>at</a:t>
            </a:r>
            <a:endParaRPr lang="fr-FR" sz="2400" dirty="0"/>
          </a:p>
          <a:p>
            <a:pPr algn="ctr"/>
            <a:r>
              <a:rPr lang="fr-FR" sz="2400" b="1" dirty="0" err="1"/>
              <a:t>Thinking</a:t>
            </a:r>
            <a:r>
              <a:rPr lang="fr-FR" sz="2400" dirty="0"/>
              <a:t>, perception and action</a:t>
            </a:r>
          </a:p>
        </p:txBody>
      </p:sp>
      <p:pic>
        <p:nvPicPr>
          <p:cNvPr id="8" name="Image 7" descr="2009031415321835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4" b="37877"/>
          <a:stretch/>
        </p:blipFill>
        <p:spPr>
          <a:xfrm>
            <a:off x="1563931" y="1510919"/>
            <a:ext cx="6006861" cy="1568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à coins arrondis 17"/>
          <p:cNvSpPr/>
          <p:nvPr/>
        </p:nvSpPr>
        <p:spPr>
          <a:xfrm>
            <a:off x="640885" y="3492352"/>
            <a:ext cx="1093308" cy="5036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Language</a:t>
            </a:r>
            <a:endParaRPr lang="fr-FR" sz="16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1964672" y="3492352"/>
            <a:ext cx="1422280" cy="5036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Visual system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3846796" y="3273378"/>
            <a:ext cx="1422280" cy="36130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Follow</a:t>
            </a:r>
            <a:r>
              <a:rPr lang="fr-FR" sz="1600" dirty="0"/>
              <a:t> line</a:t>
            </a:r>
          </a:p>
        </p:txBody>
      </p:sp>
      <p:sp>
        <p:nvSpPr>
          <p:cNvPr id="21" name="Rectangle à coins arrondis 20"/>
          <p:cNvSpPr/>
          <p:nvPr/>
        </p:nvSpPr>
        <p:spPr>
          <a:xfrm>
            <a:off x="3846796" y="3830000"/>
            <a:ext cx="1422280" cy="36130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Count</a:t>
            </a:r>
          </a:p>
        </p:txBody>
      </p:sp>
      <p:sp>
        <p:nvSpPr>
          <p:cNvPr id="22" name="Forme libre 21"/>
          <p:cNvSpPr/>
          <p:nvPr/>
        </p:nvSpPr>
        <p:spPr>
          <a:xfrm rot="20156138">
            <a:off x="5222208" y="3463885"/>
            <a:ext cx="201288" cy="549755"/>
          </a:xfrm>
          <a:custGeom>
            <a:avLst/>
            <a:gdLst>
              <a:gd name="connsiteX0" fmla="*/ 251796 w 276025"/>
              <a:gd name="connsiteY0" fmla="*/ 0 h 667872"/>
              <a:gd name="connsiteX1" fmla="*/ 251796 w 276025"/>
              <a:gd name="connsiteY1" fmla="*/ 394154 h 667872"/>
              <a:gd name="connsiteX2" fmla="*/ 0 w 276025"/>
              <a:gd name="connsiteY2" fmla="*/ 667872 h 6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025" h="667872">
                <a:moveTo>
                  <a:pt x="251796" y="0"/>
                </a:moveTo>
                <a:cubicBezTo>
                  <a:pt x="272779" y="141421"/>
                  <a:pt x="293762" y="282842"/>
                  <a:pt x="251796" y="394154"/>
                </a:cubicBezTo>
                <a:cubicBezTo>
                  <a:pt x="209830" y="505466"/>
                  <a:pt x="0" y="667872"/>
                  <a:pt x="0" y="667872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23" name="Forme libre 22"/>
          <p:cNvSpPr/>
          <p:nvPr/>
        </p:nvSpPr>
        <p:spPr>
          <a:xfrm rot="20369551" flipH="1" flipV="1">
            <a:off x="3722391" y="3506532"/>
            <a:ext cx="163750" cy="532481"/>
          </a:xfrm>
          <a:custGeom>
            <a:avLst/>
            <a:gdLst>
              <a:gd name="connsiteX0" fmla="*/ 251796 w 276025"/>
              <a:gd name="connsiteY0" fmla="*/ 0 h 667872"/>
              <a:gd name="connsiteX1" fmla="*/ 251796 w 276025"/>
              <a:gd name="connsiteY1" fmla="*/ 394154 h 667872"/>
              <a:gd name="connsiteX2" fmla="*/ 0 w 276025"/>
              <a:gd name="connsiteY2" fmla="*/ 667872 h 6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025" h="667872">
                <a:moveTo>
                  <a:pt x="251796" y="0"/>
                </a:moveTo>
                <a:cubicBezTo>
                  <a:pt x="272779" y="141421"/>
                  <a:pt x="293762" y="282842"/>
                  <a:pt x="251796" y="394154"/>
                </a:cubicBezTo>
                <a:cubicBezTo>
                  <a:pt x="209830" y="505466"/>
                  <a:pt x="0" y="667872"/>
                  <a:pt x="0" y="667872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24" name="Rectangle à coins arrondis 23"/>
          <p:cNvSpPr/>
          <p:nvPr/>
        </p:nvSpPr>
        <p:spPr>
          <a:xfrm>
            <a:off x="5751675" y="3488028"/>
            <a:ext cx="1422280" cy="5036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Visual system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7395624" y="3488911"/>
            <a:ext cx="1093308" cy="5036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Language</a:t>
            </a:r>
            <a:endParaRPr lang="fr-FR" sz="1600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3612411" y="3164171"/>
            <a:ext cx="1892527" cy="1160567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8" name="Connecteur droit avec flèche 27"/>
          <p:cNvCxnSpPr>
            <a:stCxn id="18" idx="3"/>
            <a:endCxn id="19" idx="1"/>
          </p:cNvCxnSpPr>
          <p:nvPr/>
        </p:nvCxnSpPr>
        <p:spPr>
          <a:xfrm>
            <a:off x="1734193" y="3744173"/>
            <a:ext cx="2304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19" idx="3"/>
            <a:endCxn id="26" idx="1"/>
          </p:cNvCxnSpPr>
          <p:nvPr/>
        </p:nvCxnSpPr>
        <p:spPr>
          <a:xfrm>
            <a:off x="3386952" y="3744173"/>
            <a:ext cx="225459" cy="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6" idx="3"/>
            <a:endCxn id="24" idx="1"/>
          </p:cNvCxnSpPr>
          <p:nvPr/>
        </p:nvCxnSpPr>
        <p:spPr>
          <a:xfrm flipV="1">
            <a:off x="5504938" y="3739849"/>
            <a:ext cx="246737" cy="4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4" idx="3"/>
            <a:endCxn id="25" idx="1"/>
          </p:cNvCxnSpPr>
          <p:nvPr/>
        </p:nvCxnSpPr>
        <p:spPr>
          <a:xfrm>
            <a:off x="7173955" y="3739849"/>
            <a:ext cx="221669" cy="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1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580059" y="1031147"/>
            <a:ext cx="8380115" cy="319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fr-FR" sz="2000" dirty="0"/>
              <a:t>Imagine </a:t>
            </a:r>
            <a:r>
              <a:rPr lang="fr-FR" sz="2000" dirty="0" err="1"/>
              <a:t>you</a:t>
            </a:r>
            <a:r>
              <a:rPr lang="fr-FR" sz="2000" dirty="0"/>
              <a:t> are running down the </a:t>
            </a:r>
            <a:r>
              <a:rPr lang="fr-FR" sz="2000" dirty="0" err="1"/>
              <a:t>street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a bowling </a:t>
            </a:r>
            <a:r>
              <a:rPr lang="fr-FR" sz="2000" dirty="0" err="1"/>
              <a:t>ball</a:t>
            </a:r>
            <a:r>
              <a:rPr lang="fr-FR" sz="2000" dirty="0"/>
              <a:t> ?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fr-FR" sz="2000" dirty="0"/>
              <a:t>…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happen</a:t>
            </a:r>
            <a:r>
              <a:rPr lang="fr-FR" sz="2000" dirty="0"/>
              <a:t> to </a:t>
            </a:r>
            <a:r>
              <a:rPr lang="fr-FR" sz="2000" dirty="0" err="1"/>
              <a:t>you</a:t>
            </a:r>
            <a:r>
              <a:rPr lang="fr-FR" sz="2000" dirty="0"/>
              <a:t>?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fr-FR" sz="2000" dirty="0"/>
              <a:t>You </a:t>
            </a:r>
            <a:r>
              <a:rPr lang="fr-FR" sz="2000" dirty="0" err="1"/>
              <a:t>can</a:t>
            </a:r>
            <a:r>
              <a:rPr lang="fr-FR" sz="2000" dirty="0"/>
              <a:t> know the </a:t>
            </a:r>
            <a:r>
              <a:rPr lang="fr-FR" sz="2000" dirty="0" err="1"/>
              <a:t>consequences</a:t>
            </a:r>
            <a:r>
              <a:rPr lang="fr-FR" sz="2000" dirty="0"/>
              <a:t>, </a:t>
            </a:r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having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</a:t>
            </a:r>
            <a:r>
              <a:rPr lang="fr-FR" sz="2000" dirty="0" err="1"/>
              <a:t>prior</a:t>
            </a:r>
            <a:r>
              <a:rPr lang="fr-FR" sz="2000" dirty="0"/>
              <a:t> </a:t>
            </a:r>
            <a:r>
              <a:rPr lang="fr-FR" sz="2000" dirty="0" err="1"/>
              <a:t>experience</a:t>
            </a:r>
            <a:r>
              <a:rPr lang="fr-FR" sz="2000" dirty="0"/>
              <a:t> !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fr-FR" sz="2000" b="1" dirty="0"/>
              <a:t>Trivial </a:t>
            </a:r>
            <a:r>
              <a:rPr lang="fr-FR" sz="2000" b="1" dirty="0" err="1"/>
              <a:t>is</a:t>
            </a:r>
            <a:r>
              <a:rPr lang="fr-FR" sz="2000" b="1" dirty="0"/>
              <a:t> not simple.</a:t>
            </a:r>
            <a:r>
              <a:rPr lang="fr-FR" sz="2000" dirty="0"/>
              <a:t> Warning on the confusion …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fr-FR" sz="2000" dirty="0" err="1"/>
              <a:t>Some</a:t>
            </a:r>
            <a:r>
              <a:rPr lang="fr-FR" sz="2000" dirty="0"/>
              <a:t> people </a:t>
            </a:r>
            <a:r>
              <a:rPr lang="fr-FR" sz="2000" dirty="0" err="1"/>
              <a:t>think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ideas</a:t>
            </a:r>
            <a:r>
              <a:rPr lang="fr-FR" sz="2000" dirty="0"/>
              <a:t> are </a:t>
            </a:r>
            <a:r>
              <a:rPr lang="fr-FR" sz="2000" dirty="0" err="1"/>
              <a:t>only</a:t>
            </a:r>
            <a:r>
              <a:rPr lang="fr-FR" sz="2000" dirty="0"/>
              <a:t> good if </a:t>
            </a:r>
            <a:r>
              <a:rPr lang="fr-FR" sz="2000" dirty="0" err="1"/>
              <a:t>they</a:t>
            </a:r>
            <a:r>
              <a:rPr lang="fr-FR" sz="2000" dirty="0"/>
              <a:t> are </a:t>
            </a:r>
            <a:r>
              <a:rPr lang="fr-FR" sz="2000" dirty="0" err="1"/>
              <a:t>complicated</a:t>
            </a:r>
            <a:endParaRPr lang="fr-FR" sz="2000" dirty="0"/>
          </a:p>
          <a:p>
            <a:pPr>
              <a:lnSpc>
                <a:spcPct val="110000"/>
              </a:lnSpc>
            </a:pPr>
            <a:r>
              <a:rPr lang="fr-FR" sz="2400" dirty="0"/>
              <a:t>Simple </a:t>
            </a:r>
            <a:r>
              <a:rPr lang="fr-FR" sz="2400" dirty="0" err="1"/>
              <a:t>ideas</a:t>
            </a:r>
            <a:r>
              <a:rPr lang="fr-FR" sz="2400" dirty="0"/>
              <a:t> are </a:t>
            </a:r>
            <a:r>
              <a:rPr lang="fr-FR" sz="2400" dirty="0" err="1"/>
              <a:t>usually</a:t>
            </a:r>
            <a:r>
              <a:rPr lang="fr-FR" sz="2400" dirty="0"/>
              <a:t> the best and </a:t>
            </a:r>
            <a:r>
              <a:rPr lang="fr-FR" sz="2400" dirty="0" err="1"/>
              <a:t>most</a:t>
            </a:r>
            <a:r>
              <a:rPr lang="fr-FR" sz="2400" dirty="0"/>
              <a:t> </a:t>
            </a:r>
            <a:r>
              <a:rPr lang="fr-FR" sz="2400" dirty="0" err="1"/>
              <a:t>powerful</a:t>
            </a:r>
            <a:r>
              <a:rPr lang="fr-FR" sz="2000" dirty="0"/>
              <a:t> </a:t>
            </a:r>
            <a:r>
              <a:rPr lang="fr-FR" sz="2000" b="1" dirty="0"/>
              <a:t>(</a:t>
            </a:r>
            <a:r>
              <a:rPr lang="fr-FR" sz="2000" b="1" dirty="0" err="1"/>
              <a:t>Occam’s</a:t>
            </a:r>
            <a:r>
              <a:rPr lang="fr-FR" sz="2000" b="1" dirty="0"/>
              <a:t> </a:t>
            </a:r>
            <a:r>
              <a:rPr lang="fr-FR" sz="2000" b="1" dirty="0" err="1"/>
              <a:t>razor</a:t>
            </a:r>
            <a:r>
              <a:rPr lang="fr-FR" sz="2000" b="1" dirty="0"/>
              <a:t>)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fr-FR" sz="2000" dirty="0"/>
              <a:t>As </a:t>
            </a:r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wide</a:t>
            </a:r>
            <a:r>
              <a:rPr lang="fr-FR" sz="2000" dirty="0"/>
              <a:t> </a:t>
            </a:r>
            <a:r>
              <a:rPr lang="fr-FR" sz="2000" dirty="0" err="1"/>
              <a:t>controversies</a:t>
            </a:r>
            <a:r>
              <a:rPr lang="fr-FR" sz="2000" dirty="0"/>
              <a:t> about AI (</a:t>
            </a:r>
            <a:r>
              <a:rPr lang="fr-FR" sz="2000" dirty="0" err="1"/>
              <a:t>weak</a:t>
            </a:r>
            <a:r>
              <a:rPr lang="fr-FR" sz="2000" dirty="0"/>
              <a:t> vs. </a:t>
            </a:r>
            <a:r>
              <a:rPr lang="fr-FR" sz="2000" dirty="0" err="1"/>
              <a:t>strong</a:t>
            </a:r>
            <a:r>
              <a:rPr lang="fr-FR" sz="2000" dirty="0"/>
              <a:t>, </a:t>
            </a:r>
            <a:r>
              <a:rPr lang="fr-FR" sz="2000" dirty="0" err="1"/>
              <a:t>feasible</a:t>
            </a:r>
            <a:r>
              <a:rPr lang="fr-FR" sz="2000" dirty="0"/>
              <a:t> vs. </a:t>
            </a:r>
            <a:r>
              <a:rPr lang="fr-FR" sz="2000" dirty="0" err="1"/>
              <a:t>fake</a:t>
            </a:r>
            <a:r>
              <a:rPr lang="fr-FR" sz="2000" dirty="0"/>
              <a:t>)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fr-FR" sz="2000" dirty="0"/>
              <a:t>…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dwell</a:t>
            </a:r>
            <a:r>
              <a:rPr lang="fr-FR" sz="2000" dirty="0"/>
              <a:t> in the world of </a:t>
            </a:r>
            <a:r>
              <a:rPr lang="fr-FR" sz="2000" b="1" i="1" dirty="0"/>
              <a:t>machine </a:t>
            </a:r>
            <a:r>
              <a:rPr lang="fr-FR" sz="2000" b="1" i="1" dirty="0" err="1"/>
              <a:t>learning</a:t>
            </a:r>
            <a:r>
              <a:rPr lang="fr-FR" sz="2000" dirty="0"/>
              <a:t>.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fr-FR" sz="2000" dirty="0"/>
              <a:t>But first </a:t>
            </a:r>
            <a:r>
              <a:rPr lang="fr-FR" sz="2000" dirty="0" err="1"/>
              <a:t>let’s</a:t>
            </a:r>
            <a:r>
              <a:rPr lang="fr-FR" sz="2000" dirty="0"/>
              <a:t> look at </a:t>
            </a:r>
            <a:r>
              <a:rPr lang="fr-FR" sz="2000" b="1" dirty="0" err="1">
                <a:solidFill>
                  <a:srgbClr val="FF0000"/>
                </a:solidFill>
              </a:rPr>
              <a:t>historical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 err="1">
                <a:solidFill>
                  <a:srgbClr val="FF0000"/>
                </a:solidFill>
              </a:rPr>
              <a:t>approaches</a:t>
            </a:r>
            <a:r>
              <a:rPr lang="fr-FR" sz="2000" b="1" dirty="0">
                <a:solidFill>
                  <a:srgbClr val="FF0000"/>
                </a:solidFill>
              </a:rPr>
              <a:t> of </a:t>
            </a:r>
            <a:r>
              <a:rPr lang="fr-FR" sz="2000" b="1" dirty="0" err="1">
                <a:solidFill>
                  <a:srgbClr val="FF0000"/>
                </a:solidFill>
              </a:rPr>
              <a:t>artificial</a:t>
            </a:r>
            <a:r>
              <a:rPr lang="fr-FR" sz="2000" b="1" dirty="0">
                <a:solidFill>
                  <a:srgbClr val="FF0000"/>
                </a:solidFill>
              </a:rPr>
              <a:t> intelligence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25952" y="4359870"/>
            <a:ext cx="5574637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/>
              <a:t>Algorithms</a:t>
            </a:r>
            <a:r>
              <a:rPr lang="fr-FR" sz="2400" b="1" dirty="0"/>
              <a:t> </a:t>
            </a:r>
            <a:r>
              <a:rPr lang="fr-FR" sz="2400" dirty="0" err="1"/>
              <a:t>enabled</a:t>
            </a:r>
            <a:r>
              <a:rPr lang="fr-FR" sz="2400" dirty="0"/>
              <a:t> by</a:t>
            </a:r>
            <a:endParaRPr lang="fr-FR" sz="2400" b="1" dirty="0"/>
          </a:p>
          <a:p>
            <a:pPr algn="ctr"/>
            <a:r>
              <a:rPr lang="fr-FR" sz="2400" b="1" dirty="0" err="1"/>
              <a:t>Constraints</a:t>
            </a:r>
            <a:r>
              <a:rPr lang="fr-FR" sz="2400" dirty="0"/>
              <a:t> </a:t>
            </a:r>
            <a:r>
              <a:rPr lang="fr-FR" sz="2400" dirty="0" err="1"/>
              <a:t>exposed</a:t>
            </a:r>
            <a:r>
              <a:rPr lang="fr-FR" sz="2400" dirty="0"/>
              <a:t> by</a:t>
            </a:r>
          </a:p>
          <a:p>
            <a:pPr algn="ctr"/>
            <a:r>
              <a:rPr lang="fr-FR" sz="2400" b="1" dirty="0" err="1"/>
              <a:t>Representations</a:t>
            </a:r>
            <a:r>
              <a:rPr lang="fr-FR" sz="2400" dirty="0"/>
              <a:t> </a:t>
            </a:r>
            <a:r>
              <a:rPr lang="fr-FR" sz="2400" dirty="0" err="1"/>
              <a:t>supporting</a:t>
            </a:r>
            <a:endParaRPr lang="fr-FR" sz="2400" dirty="0"/>
          </a:p>
          <a:p>
            <a:pPr algn="ctr"/>
            <a:r>
              <a:rPr lang="fr-FR" sz="2400" b="1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targeted</a:t>
            </a:r>
            <a:r>
              <a:rPr lang="fr-FR" sz="2400" dirty="0"/>
              <a:t> </a:t>
            </a:r>
            <a:r>
              <a:rPr lang="fr-FR" sz="2400" dirty="0" err="1"/>
              <a:t>at</a:t>
            </a:r>
            <a:endParaRPr lang="fr-FR" sz="2400" dirty="0"/>
          </a:p>
          <a:p>
            <a:pPr algn="ctr"/>
            <a:r>
              <a:rPr lang="fr-FR" sz="2400" b="1" dirty="0" err="1"/>
              <a:t>Thinking</a:t>
            </a:r>
            <a:r>
              <a:rPr lang="fr-FR" sz="2400" dirty="0"/>
              <a:t>, perception and action</a:t>
            </a:r>
          </a:p>
        </p:txBody>
      </p:sp>
    </p:spTree>
    <p:extLst>
      <p:ext uri="{BB962C8B-B14F-4D97-AF65-F5344CB8AC3E}">
        <p14:creationId xmlns:p14="http://schemas.microsoft.com/office/powerpoint/2010/main" val="155334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4543290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?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29050" y="1269891"/>
            <a:ext cx="730199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things</a:t>
            </a:r>
            <a:r>
              <a:rPr lang="fr-FR" sz="2800" dirty="0"/>
              <a:t> computers do …</a:t>
            </a:r>
          </a:p>
          <a:p>
            <a:r>
              <a:rPr lang="fr-FR" sz="2800" i="1" dirty="0"/>
              <a:t>… That </a:t>
            </a:r>
            <a:r>
              <a:rPr lang="fr-FR" sz="2800" i="1" dirty="0" err="1"/>
              <a:t>we</a:t>
            </a:r>
            <a:r>
              <a:rPr lang="fr-FR" sz="2800" i="1" dirty="0"/>
              <a:t> </a:t>
            </a:r>
            <a:r>
              <a:rPr lang="fr-FR" sz="2800" i="1" dirty="0" err="1"/>
              <a:t>can</a:t>
            </a:r>
            <a:r>
              <a:rPr lang="fr-FR" sz="2800" i="1" dirty="0"/>
              <a:t> not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Try</a:t>
            </a:r>
            <a:r>
              <a:rPr lang="fr-FR" sz="2800" dirty="0"/>
              <a:t> </a:t>
            </a:r>
            <a:r>
              <a:rPr lang="fr-FR" sz="2800" dirty="0" err="1"/>
              <a:t>beating</a:t>
            </a:r>
            <a:r>
              <a:rPr lang="fr-FR" sz="2800" dirty="0"/>
              <a:t> a computer </a:t>
            </a:r>
            <a:r>
              <a:rPr lang="fr-FR" sz="2800" dirty="0" err="1"/>
              <a:t>at</a:t>
            </a:r>
            <a:r>
              <a:rPr lang="fr-FR" sz="2800" dirty="0"/>
              <a:t> PI </a:t>
            </a:r>
            <a:r>
              <a:rPr lang="fr-FR" sz="2800" dirty="0" err="1"/>
              <a:t>decimals</a:t>
            </a:r>
            <a:r>
              <a:rPr lang="fr-FR" sz="2800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things</a:t>
            </a:r>
            <a:r>
              <a:rPr lang="fr-FR" sz="2800" dirty="0"/>
              <a:t> </a:t>
            </a:r>
            <a:r>
              <a:rPr lang="fr-FR" sz="2800" dirty="0" err="1"/>
              <a:t>we</a:t>
            </a:r>
            <a:r>
              <a:rPr lang="fr-FR" sz="2800" dirty="0"/>
              <a:t> do </a:t>
            </a:r>
            <a:r>
              <a:rPr lang="fr-FR" sz="2800" dirty="0" err="1"/>
              <a:t>almost</a:t>
            </a:r>
            <a:r>
              <a:rPr lang="fr-FR" sz="2800" dirty="0"/>
              <a:t> </a:t>
            </a:r>
            <a:r>
              <a:rPr lang="fr-FR" sz="2800" dirty="0" err="1"/>
              <a:t>instantly</a:t>
            </a:r>
            <a:r>
              <a:rPr lang="fr-FR" sz="2800" dirty="0"/>
              <a:t> …</a:t>
            </a:r>
          </a:p>
          <a:p>
            <a:r>
              <a:rPr lang="fr-FR" sz="2800" i="1" dirty="0"/>
              <a:t>… That computer </a:t>
            </a:r>
            <a:r>
              <a:rPr lang="fr-FR" sz="2800" i="1" dirty="0" err="1"/>
              <a:t>fails</a:t>
            </a:r>
            <a:r>
              <a:rPr lang="fr-FR" sz="2800" i="1" dirty="0"/>
              <a:t> </a:t>
            </a:r>
            <a:r>
              <a:rPr lang="fr-FR" sz="2800" i="1" dirty="0" err="1"/>
              <a:t>miserably</a:t>
            </a:r>
            <a:endParaRPr lang="fr-FR" sz="2800" i="1" dirty="0"/>
          </a:p>
          <a:p>
            <a:r>
              <a:rPr lang="fr-FR" sz="2800" dirty="0"/>
              <a:t>(</a:t>
            </a:r>
            <a:r>
              <a:rPr lang="fr-FR" sz="2800" dirty="0" err="1"/>
              <a:t>Typical</a:t>
            </a:r>
            <a:r>
              <a:rPr lang="fr-FR" sz="2800" dirty="0"/>
              <a:t> conversation </a:t>
            </a:r>
            <a:r>
              <a:rPr lang="fr-FR" sz="2800" dirty="0" err="1"/>
              <a:t>with</a:t>
            </a:r>
            <a:r>
              <a:rPr lang="fr-FR" sz="2800" dirty="0"/>
              <a:t> a computer)</a:t>
            </a:r>
          </a:p>
          <a:p>
            <a:pPr marL="285750" indent="-285750">
              <a:buFont typeface="Arial"/>
              <a:buChar char="•"/>
            </a:pPr>
            <a:endParaRPr lang="fr-FR" sz="2800" dirty="0"/>
          </a:p>
          <a:p>
            <a:pPr marL="285750" indent="-285750">
              <a:buFont typeface="Arial"/>
              <a:buChar char="•"/>
            </a:pPr>
            <a:r>
              <a:rPr lang="fr-FR" sz="2800" dirty="0"/>
              <a:t>60+ </a:t>
            </a:r>
            <a:r>
              <a:rPr lang="fr-FR" sz="2800" dirty="0" err="1"/>
              <a:t>years</a:t>
            </a:r>
            <a:r>
              <a:rPr lang="fr-FR" sz="2800" dirty="0"/>
              <a:t> of </a:t>
            </a:r>
            <a:r>
              <a:rPr lang="fr-FR" sz="2800" dirty="0" err="1"/>
              <a:t>ongoing</a:t>
            </a:r>
            <a:r>
              <a:rPr lang="fr-FR" sz="2800" dirty="0"/>
              <a:t> </a:t>
            </a:r>
            <a:r>
              <a:rPr lang="fr-FR" sz="2800" dirty="0" err="1"/>
              <a:t>research</a:t>
            </a:r>
            <a:r>
              <a:rPr lang="fr-FR" sz="2800" dirty="0"/>
              <a:t> in AI</a:t>
            </a:r>
          </a:p>
          <a:p>
            <a:pPr marL="285750" indent="-285750">
              <a:buFont typeface="Arial"/>
              <a:buChar char="•"/>
            </a:pPr>
            <a:r>
              <a:rPr lang="fr-FR" sz="2800" dirty="0"/>
              <a:t>(face recognition, content segmentation, etc…)</a:t>
            </a:r>
          </a:p>
        </p:txBody>
      </p:sp>
    </p:spTree>
    <p:extLst>
      <p:ext uri="{BB962C8B-B14F-4D97-AF65-F5344CB8AC3E}">
        <p14:creationId xmlns:p14="http://schemas.microsoft.com/office/powerpoint/2010/main" val="109468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29050" y="1162538"/>
            <a:ext cx="7117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So </a:t>
            </a:r>
            <a:r>
              <a:rPr lang="fr-FR" sz="2000" dirty="0" err="1"/>
              <a:t>why</a:t>
            </a:r>
            <a:r>
              <a:rPr lang="fr-FR" sz="2000" dirty="0"/>
              <a:t> </a:t>
            </a:r>
            <a:r>
              <a:rPr lang="fr-FR" sz="2000" dirty="0" err="1"/>
              <a:t>developing</a:t>
            </a:r>
            <a:r>
              <a:rPr lang="fr-FR" sz="2000" dirty="0"/>
              <a:t> and </a:t>
            </a:r>
            <a:r>
              <a:rPr lang="fr-FR" sz="2000" dirty="0" err="1"/>
              <a:t>using</a:t>
            </a:r>
            <a:r>
              <a:rPr lang="fr-FR" sz="2000" dirty="0"/>
              <a:t> AI in </a:t>
            </a:r>
            <a:r>
              <a:rPr lang="fr-FR" sz="2000" dirty="0" err="1"/>
              <a:t>general</a:t>
            </a:r>
            <a:r>
              <a:rPr lang="fr-FR" sz="2000" dirty="0"/>
              <a:t>?</a:t>
            </a:r>
          </a:p>
          <a:p>
            <a:r>
              <a:rPr lang="fr-FR" sz="2000" b="1" dirty="0" err="1"/>
              <a:t>Engineer</a:t>
            </a:r>
            <a:r>
              <a:rPr lang="fr-FR" sz="2000" b="1" dirty="0"/>
              <a:t>	</a:t>
            </a:r>
            <a:r>
              <a:rPr lang="fr-FR" sz="2000" dirty="0"/>
              <a:t>« Building </a:t>
            </a:r>
            <a:r>
              <a:rPr lang="fr-FR" sz="2000" dirty="0" err="1"/>
              <a:t>smarter</a:t>
            </a:r>
            <a:r>
              <a:rPr lang="fr-FR" sz="2000" dirty="0"/>
              <a:t> programs »</a:t>
            </a:r>
          </a:p>
          <a:p>
            <a:r>
              <a:rPr lang="fr-FR" sz="2000" b="1" dirty="0" err="1"/>
              <a:t>Scientist</a:t>
            </a:r>
            <a:r>
              <a:rPr lang="fr-FR" sz="2000" dirty="0"/>
              <a:t> 	« </a:t>
            </a:r>
            <a:r>
              <a:rPr lang="fr-FR" sz="2000" dirty="0" err="1"/>
              <a:t>Build</a:t>
            </a:r>
            <a:r>
              <a:rPr lang="fr-FR" sz="2000" dirty="0"/>
              <a:t> a </a:t>
            </a:r>
            <a:r>
              <a:rPr lang="fr-FR" sz="2000" dirty="0" err="1"/>
              <a:t>computational</a:t>
            </a:r>
            <a:r>
              <a:rPr lang="fr-FR" sz="2000" dirty="0"/>
              <a:t> </a:t>
            </a:r>
            <a:r>
              <a:rPr lang="fr-FR" sz="2000" dirty="0" err="1"/>
              <a:t>account</a:t>
            </a:r>
            <a:r>
              <a:rPr lang="fr-FR" sz="2000" dirty="0"/>
              <a:t> of intelligence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29050" y="2277880"/>
            <a:ext cx="69452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1842</a:t>
            </a:r>
            <a:r>
              <a:rPr lang="fr-FR" sz="2000" dirty="0"/>
              <a:t>: </a:t>
            </a:r>
            <a:r>
              <a:rPr lang="fr-FR" sz="2000" i="1" dirty="0"/>
              <a:t>Lady Ada Lovelace</a:t>
            </a:r>
            <a:r>
              <a:rPr lang="fr-FR" sz="2000" dirty="0"/>
              <a:t>, the first </a:t>
            </a:r>
            <a:r>
              <a:rPr lang="fr-FR" sz="2000" dirty="0" err="1"/>
              <a:t>ever</a:t>
            </a:r>
            <a:r>
              <a:rPr lang="fr-FR" sz="2000" dirty="0"/>
              <a:t> programmer</a:t>
            </a:r>
          </a:p>
          <a:p>
            <a:r>
              <a:rPr lang="fr-FR" dirty="0"/>
              <a:t>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decades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computers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existed</a:t>
            </a:r>
            <a:r>
              <a:rPr lang="fr-FR" dirty="0"/>
              <a:t>)</a:t>
            </a:r>
          </a:p>
          <a:p>
            <a:r>
              <a:rPr lang="fr-FR" sz="2000" dirty="0"/>
              <a:t>« </a:t>
            </a:r>
            <a:r>
              <a:rPr lang="fr-FR" sz="2000" i="1" dirty="0"/>
              <a:t>The </a:t>
            </a:r>
            <a:r>
              <a:rPr lang="fr-FR" sz="2000" i="1" dirty="0" err="1"/>
              <a:t>analytical</a:t>
            </a:r>
            <a:r>
              <a:rPr lang="fr-FR" sz="2000" i="1" dirty="0"/>
              <a:t> </a:t>
            </a:r>
            <a:r>
              <a:rPr lang="fr-FR" sz="2000" i="1" dirty="0" err="1"/>
              <a:t>engine</a:t>
            </a:r>
            <a:r>
              <a:rPr lang="fr-FR" sz="2000" i="1" dirty="0"/>
              <a:t> has no </a:t>
            </a:r>
            <a:r>
              <a:rPr lang="fr-FR" sz="2000" i="1" dirty="0" err="1"/>
              <a:t>pretentions</a:t>
            </a:r>
            <a:r>
              <a:rPr lang="fr-FR" sz="2000" i="1" dirty="0"/>
              <a:t> to </a:t>
            </a:r>
            <a:r>
              <a:rPr lang="fr-FR" sz="2000" i="1" dirty="0" err="1"/>
              <a:t>originate</a:t>
            </a:r>
            <a:r>
              <a:rPr lang="fr-FR" sz="2000" i="1" dirty="0"/>
              <a:t> </a:t>
            </a:r>
            <a:r>
              <a:rPr lang="fr-FR" sz="2000" i="1" dirty="0" err="1"/>
              <a:t>anything</a:t>
            </a:r>
            <a:r>
              <a:rPr lang="fr-FR" sz="2000" i="1" dirty="0"/>
              <a:t>, </a:t>
            </a:r>
          </a:p>
          <a:p>
            <a:r>
              <a:rPr lang="fr-FR" sz="2000" i="1" dirty="0" err="1"/>
              <a:t>it</a:t>
            </a:r>
            <a:r>
              <a:rPr lang="fr-FR" sz="2000" i="1" dirty="0"/>
              <a:t> </a:t>
            </a:r>
            <a:r>
              <a:rPr lang="fr-FR" sz="2000" i="1" dirty="0" err="1"/>
              <a:t>can</a:t>
            </a:r>
            <a:r>
              <a:rPr lang="fr-FR" sz="2000" i="1" dirty="0"/>
              <a:t> do </a:t>
            </a:r>
            <a:r>
              <a:rPr lang="fr-FR" sz="2000" i="1" dirty="0" err="1"/>
              <a:t>whatever</a:t>
            </a:r>
            <a:r>
              <a:rPr lang="fr-FR" sz="2000" i="1" dirty="0"/>
              <a:t> </a:t>
            </a:r>
            <a:r>
              <a:rPr lang="fr-FR" sz="2000" i="1" dirty="0" err="1"/>
              <a:t>we</a:t>
            </a:r>
            <a:r>
              <a:rPr lang="fr-FR" sz="2000" i="1" dirty="0"/>
              <a:t> know how to </a:t>
            </a:r>
            <a:r>
              <a:rPr lang="fr-FR" sz="2000" i="1" dirty="0" err="1"/>
              <a:t>order</a:t>
            </a:r>
            <a:r>
              <a:rPr lang="fr-FR" sz="2000" i="1" dirty="0"/>
              <a:t> </a:t>
            </a:r>
            <a:r>
              <a:rPr lang="fr-FR" sz="2000" i="1" dirty="0" err="1"/>
              <a:t>it</a:t>
            </a:r>
            <a:r>
              <a:rPr lang="fr-FR" sz="2000" i="1" dirty="0"/>
              <a:t> to </a:t>
            </a:r>
            <a:r>
              <a:rPr lang="fr-FR" sz="2000" i="1" dirty="0" err="1"/>
              <a:t>perform</a:t>
            </a:r>
            <a:r>
              <a:rPr lang="fr-FR" sz="2000" dirty="0"/>
              <a:t> »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50946" y="3734802"/>
            <a:ext cx="75275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1950s</a:t>
            </a:r>
            <a:r>
              <a:rPr lang="fr-FR" sz="2000" dirty="0"/>
              <a:t>: 	Alan Turing - « the Turing test »</a:t>
            </a:r>
          </a:p>
          <a:p>
            <a:r>
              <a:rPr lang="fr-FR" sz="2000" dirty="0"/>
              <a:t>	Marvin </a:t>
            </a:r>
            <a:r>
              <a:rPr lang="fr-FR" sz="2000" dirty="0" err="1"/>
              <a:t>Minski</a:t>
            </a:r>
            <a:r>
              <a:rPr lang="fr-FR" sz="2000" dirty="0"/>
              <a:t> - « </a:t>
            </a:r>
            <a:r>
              <a:rPr lang="fr-FR" sz="2000" dirty="0" err="1"/>
              <a:t>Steps</a:t>
            </a:r>
            <a:r>
              <a:rPr lang="fr-FR" sz="2000" dirty="0"/>
              <a:t> </a:t>
            </a:r>
            <a:r>
              <a:rPr lang="fr-FR" sz="2000" dirty="0" err="1"/>
              <a:t>towards</a:t>
            </a:r>
            <a:r>
              <a:rPr lang="fr-FR" sz="2000" dirty="0"/>
              <a:t> </a:t>
            </a:r>
            <a:r>
              <a:rPr lang="fr-FR" sz="2000" dirty="0" err="1"/>
              <a:t>artificial</a:t>
            </a:r>
            <a:r>
              <a:rPr lang="fr-FR" sz="2000" dirty="0"/>
              <a:t> intelligence »</a:t>
            </a:r>
          </a:p>
          <a:p>
            <a:endParaRPr lang="fr-FR" sz="2000" dirty="0"/>
          </a:p>
          <a:p>
            <a:r>
              <a:rPr lang="fr-FR" sz="2000" b="1" dirty="0"/>
              <a:t>1960s</a:t>
            </a:r>
            <a:r>
              <a:rPr lang="fr-FR" sz="2000" dirty="0"/>
              <a:t>:	</a:t>
            </a:r>
            <a:r>
              <a:rPr lang="fr-FR" sz="2000" i="1" dirty="0" err="1"/>
              <a:t>Early</a:t>
            </a:r>
            <a:r>
              <a:rPr lang="fr-FR" sz="2000" i="1" dirty="0"/>
              <a:t> </a:t>
            </a:r>
            <a:r>
              <a:rPr lang="fr-FR" sz="2000" i="1" dirty="0" err="1"/>
              <a:t>dawn</a:t>
            </a:r>
            <a:r>
              <a:rPr lang="fr-FR" sz="2000" i="1" dirty="0"/>
              <a:t> </a:t>
            </a:r>
            <a:r>
              <a:rPr lang="fr-FR" sz="2000" i="1" dirty="0" err="1"/>
              <a:t>age</a:t>
            </a:r>
            <a:r>
              <a:rPr lang="fr-FR" sz="2000" i="1" dirty="0"/>
              <a:t> </a:t>
            </a:r>
            <a:r>
              <a:rPr lang="fr-FR" sz="2000" dirty="0"/>
              <a:t>(</a:t>
            </a:r>
            <a:r>
              <a:rPr lang="fr-FR" sz="2000" dirty="0" err="1"/>
              <a:t>age</a:t>
            </a:r>
            <a:r>
              <a:rPr lang="fr-FR" sz="2000" dirty="0"/>
              <a:t> of </a:t>
            </a:r>
            <a:r>
              <a:rPr lang="fr-FR" sz="2000" dirty="0" err="1"/>
              <a:t>speculation</a:t>
            </a:r>
            <a:r>
              <a:rPr lang="fr-FR" sz="2000" dirty="0"/>
              <a:t>) </a:t>
            </a:r>
          </a:p>
          <a:p>
            <a:r>
              <a:rPr lang="fr-FR" sz="2000" dirty="0"/>
              <a:t>	</a:t>
            </a:r>
            <a:r>
              <a:rPr lang="fr-FR" sz="2000" dirty="0" err="1"/>
              <a:t>Symbolic</a:t>
            </a:r>
            <a:r>
              <a:rPr lang="fr-FR" sz="2000" dirty="0"/>
              <a:t> </a:t>
            </a:r>
            <a:r>
              <a:rPr lang="fr-FR" sz="2000" dirty="0" err="1"/>
              <a:t>integration</a:t>
            </a:r>
            <a:endParaRPr lang="fr-FR" sz="2000" dirty="0"/>
          </a:p>
          <a:p>
            <a:r>
              <a:rPr lang="fr-FR" sz="2000" dirty="0"/>
              <a:t>	ELIZA </a:t>
            </a:r>
            <a:r>
              <a:rPr lang="fr-FR" sz="2000" dirty="0" err="1"/>
              <a:t>chatbot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147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ELIZA Program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74128" y="1315821"/>
            <a:ext cx="76097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/>
              <a:t>The first </a:t>
            </a:r>
            <a:r>
              <a:rPr lang="fr-FR" sz="2400" dirty="0" err="1"/>
              <a:t>ever</a:t>
            </a:r>
            <a:r>
              <a:rPr lang="fr-FR" sz="2400" dirty="0"/>
              <a:t> </a:t>
            </a:r>
            <a:r>
              <a:rPr lang="fr-FR" sz="2400" dirty="0" err="1"/>
              <a:t>implemented</a:t>
            </a:r>
            <a:r>
              <a:rPr lang="fr-FR" sz="2400" dirty="0"/>
              <a:t> </a:t>
            </a:r>
            <a:r>
              <a:rPr lang="fr-FR" sz="2400" dirty="0" err="1"/>
              <a:t>chatbot</a:t>
            </a:r>
            <a:r>
              <a:rPr lang="fr-FR" sz="2400" dirty="0"/>
              <a:t> (1966)</a:t>
            </a:r>
          </a:p>
          <a:p>
            <a:pPr marL="342900" indent="-342900">
              <a:buFont typeface="Arial"/>
              <a:buChar char="•"/>
            </a:pPr>
            <a:r>
              <a:rPr lang="fr-FR" sz="2400" dirty="0"/>
              <a:t>Eliza </a:t>
            </a:r>
            <a:r>
              <a:rPr lang="fr-FR" sz="2400" dirty="0" err="1"/>
              <a:t>emulates</a:t>
            </a:r>
            <a:r>
              <a:rPr lang="fr-FR" sz="2400" dirty="0"/>
              <a:t> a </a:t>
            </a:r>
            <a:r>
              <a:rPr lang="fr-FR" sz="2400" i="1" dirty="0" err="1"/>
              <a:t>Rogerian</a:t>
            </a:r>
            <a:r>
              <a:rPr lang="fr-FR" sz="2400" i="1" dirty="0"/>
              <a:t> </a:t>
            </a:r>
            <a:r>
              <a:rPr lang="fr-FR" sz="2400" i="1" dirty="0" err="1"/>
              <a:t>psychotherapist</a:t>
            </a:r>
            <a:r>
              <a:rPr lang="fr-FR" sz="2400" i="1" dirty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fr-FR" sz="2400" dirty="0"/>
              <a:t>No intelligence </a:t>
            </a:r>
            <a:r>
              <a:rPr lang="fr-FR" sz="2400" dirty="0" err="1"/>
              <a:t>whatsoever</a:t>
            </a:r>
            <a:r>
              <a:rPr lang="fr-FR" sz="2400" dirty="0"/>
              <a:t>, but a lot of </a:t>
            </a:r>
            <a:r>
              <a:rPr lang="fr-FR" sz="2400" dirty="0" err="1"/>
              <a:t>interesting</a:t>
            </a:r>
            <a:r>
              <a:rPr lang="fr-FR" sz="2400" dirty="0"/>
              <a:t> tricks</a:t>
            </a:r>
          </a:p>
          <a:p>
            <a:pPr marL="342900" indent="-342900">
              <a:buFont typeface="Arial"/>
              <a:buChar char="•"/>
            </a:pPr>
            <a:r>
              <a:rPr lang="fr-FR" sz="2400" dirty="0"/>
              <a:t>Uses string substitution and keywords </a:t>
            </a:r>
            <a:r>
              <a:rPr lang="fr-FR" sz="2400" dirty="0" err="1"/>
              <a:t>canned</a:t>
            </a:r>
            <a:r>
              <a:rPr lang="fr-FR" sz="2400" dirty="0"/>
              <a:t> </a:t>
            </a:r>
            <a:r>
              <a:rPr lang="fr-FR" sz="2400" dirty="0" err="1"/>
              <a:t>response</a:t>
            </a:r>
            <a:endParaRPr lang="fr-FR" sz="2400" dirty="0"/>
          </a:p>
          <a:p>
            <a:pPr marL="342900" indent="-342900">
              <a:buFont typeface="Arial"/>
              <a:buChar char="•"/>
            </a:pPr>
            <a:r>
              <a:rPr lang="fr-FR" sz="2400" dirty="0" err="1"/>
              <a:t>Beginning</a:t>
            </a:r>
            <a:r>
              <a:rPr lang="fr-FR" sz="2400" dirty="0"/>
              <a:t> of the Natural </a:t>
            </a:r>
            <a:r>
              <a:rPr lang="fr-FR" sz="2400" dirty="0" err="1"/>
              <a:t>Language</a:t>
            </a:r>
            <a:r>
              <a:rPr lang="fr-FR" sz="2400" dirty="0"/>
              <a:t> </a:t>
            </a:r>
            <a:r>
              <a:rPr lang="fr-FR" sz="2400" dirty="0" err="1"/>
              <a:t>Processing</a:t>
            </a:r>
            <a:r>
              <a:rPr lang="fr-FR" sz="2400" dirty="0"/>
              <a:t> (NLP) </a:t>
            </a:r>
            <a:r>
              <a:rPr lang="fr-FR" sz="2400" dirty="0" err="1"/>
              <a:t>field</a:t>
            </a:r>
            <a:endParaRPr lang="fr-FR" sz="2400" dirty="0"/>
          </a:p>
          <a:p>
            <a:pPr marL="342900" indent="-342900">
              <a:buFont typeface="Arial"/>
              <a:buChar char="•"/>
            </a:pPr>
            <a:endParaRPr lang="fr-FR" sz="2400" dirty="0"/>
          </a:p>
          <a:p>
            <a:pPr marL="342900" indent="-342900">
              <a:buFont typeface="Arial"/>
              <a:buChar char="•"/>
            </a:pPr>
            <a:r>
              <a:rPr lang="fr-FR" sz="2400" b="1" dirty="0"/>
              <a:t>Live </a:t>
            </a:r>
            <a:r>
              <a:rPr lang="fr-FR" sz="2400" b="1" dirty="0" err="1"/>
              <a:t>demonstration</a:t>
            </a:r>
            <a:endParaRPr lang="fr-F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1761294" y="3993477"/>
            <a:ext cx="5621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rgbClr val="0070C0"/>
                </a:solidFill>
              </a:rPr>
              <a:t>https://</a:t>
            </a:r>
            <a:r>
              <a:rPr lang="fr-FR" sz="2800" b="1" dirty="0" err="1">
                <a:solidFill>
                  <a:srgbClr val="0070C0"/>
                </a:solidFill>
              </a:rPr>
              <a:t>www.masswerk.at</a:t>
            </a:r>
            <a:r>
              <a:rPr lang="fr-FR" sz="2800" b="1" dirty="0">
                <a:solidFill>
                  <a:srgbClr val="0070C0"/>
                </a:solidFill>
              </a:rPr>
              <a:t>/</a:t>
            </a:r>
            <a:r>
              <a:rPr lang="fr-FR" sz="2800" b="1" dirty="0" err="1">
                <a:solidFill>
                  <a:srgbClr val="0070C0"/>
                </a:solidFill>
              </a:rPr>
              <a:t>elizabot</a:t>
            </a:r>
            <a:r>
              <a:rPr lang="fr-FR" sz="2800" b="1" dirty="0">
                <a:solidFill>
                  <a:srgbClr val="0070C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37380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dawn</a:t>
            </a:r>
            <a:r>
              <a:rPr lang="fr-FR" dirty="0"/>
              <a:t> </a:t>
            </a:r>
            <a:r>
              <a:rPr lang="fr-FR" dirty="0" err="1"/>
              <a:t>age</a:t>
            </a:r>
            <a:r>
              <a:rPr lang="fr-FR" dirty="0"/>
              <a:t>: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integration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805686" y="4931393"/>
            <a:ext cx="71737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/>
              <a:t>Intelligence </a:t>
            </a:r>
            <a:r>
              <a:rPr lang="fr-FR" sz="2000" dirty="0" err="1"/>
              <a:t>vanish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explanation</a:t>
            </a:r>
            <a:endParaRPr lang="fr-FR" sz="2000" dirty="0"/>
          </a:p>
          <a:p>
            <a:pPr marL="285750" indent="-285750">
              <a:buFont typeface="Arial"/>
              <a:buChar char="•"/>
            </a:pPr>
            <a:r>
              <a:rPr lang="fr-FR" sz="2000" dirty="0" err="1"/>
              <a:t>Knowledge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power =&gt; </a:t>
            </a:r>
            <a:r>
              <a:rPr lang="fr-FR" sz="2000" b="1" dirty="0" err="1"/>
              <a:t>Knowledge</a:t>
            </a:r>
            <a:r>
              <a:rPr lang="fr-FR" sz="2000" b="1" dirty="0"/>
              <a:t> over </a:t>
            </a:r>
            <a:r>
              <a:rPr lang="fr-FR" sz="2000" b="1" dirty="0" err="1"/>
              <a:t>knowledge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power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 err="1"/>
              <a:t>Problem</a:t>
            </a:r>
            <a:r>
              <a:rPr lang="fr-FR" sz="2000" dirty="0"/>
              <a:t> </a:t>
            </a:r>
            <a:r>
              <a:rPr lang="fr-FR" sz="2000" dirty="0" err="1"/>
              <a:t>solving</a:t>
            </a:r>
            <a:r>
              <a:rPr lang="fr-FR" sz="2000" dirty="0"/>
              <a:t> by </a:t>
            </a:r>
            <a:r>
              <a:rPr lang="fr-FR" sz="2000" dirty="0" err="1"/>
              <a:t>problem</a:t>
            </a:r>
            <a:r>
              <a:rPr lang="fr-FR" sz="2000" dirty="0"/>
              <a:t> transformation (</a:t>
            </a:r>
            <a:r>
              <a:rPr lang="fr-FR" sz="2000" b="1" dirty="0" err="1"/>
              <a:t>problem</a:t>
            </a:r>
            <a:r>
              <a:rPr lang="fr-FR" sz="2000" b="1" dirty="0"/>
              <a:t> </a:t>
            </a:r>
            <a:r>
              <a:rPr lang="fr-FR" sz="2000" b="1" dirty="0" err="1"/>
              <a:t>reduction</a:t>
            </a:r>
            <a:r>
              <a:rPr lang="fr-FR" sz="2000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/>
              <a:t>The </a:t>
            </a:r>
            <a:r>
              <a:rPr lang="fr-FR" sz="2000" dirty="0" err="1"/>
              <a:t>rise</a:t>
            </a:r>
            <a:r>
              <a:rPr lang="fr-FR" sz="2000" dirty="0"/>
              <a:t> of goal </a:t>
            </a:r>
            <a:r>
              <a:rPr lang="fr-FR" sz="2000" dirty="0" err="1"/>
              <a:t>trees</a:t>
            </a:r>
            <a:r>
              <a:rPr lang="fr-FR" sz="2000" dirty="0"/>
              <a:t> and expert </a:t>
            </a:r>
            <a:r>
              <a:rPr lang="fr-FR" sz="2000" dirty="0" err="1"/>
              <a:t>systems</a:t>
            </a:r>
            <a:endParaRPr lang="fr-FR" sz="2000" dirty="0"/>
          </a:p>
        </p:txBody>
      </p:sp>
      <p:pic>
        <p:nvPicPr>
          <p:cNvPr id="8" name="Imag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89" y="1196153"/>
            <a:ext cx="2036717" cy="710483"/>
          </a:xfrm>
          <a:prstGeom prst="rect">
            <a:avLst/>
          </a:prstGeom>
        </p:spPr>
      </p:pic>
      <p:pic>
        <p:nvPicPr>
          <p:cNvPr id="12" name="Imag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2" y="3951057"/>
            <a:ext cx="1702113" cy="415150"/>
          </a:xfrm>
          <a:prstGeom prst="rect">
            <a:avLst/>
          </a:prstGeom>
        </p:spPr>
      </p:pic>
      <p:pic>
        <p:nvPicPr>
          <p:cNvPr id="13" name="Imag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79" y="3951057"/>
            <a:ext cx="1992721" cy="415150"/>
          </a:xfrm>
          <a:prstGeom prst="rect">
            <a:avLst/>
          </a:prstGeom>
        </p:spPr>
      </p:pic>
      <p:pic>
        <p:nvPicPr>
          <p:cNvPr id="14" name="Imag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91" y="3933876"/>
            <a:ext cx="2416906" cy="465178"/>
          </a:xfrm>
          <a:prstGeom prst="rect">
            <a:avLst/>
          </a:prstGeom>
        </p:spPr>
      </p:pic>
      <p:pic>
        <p:nvPicPr>
          <p:cNvPr id="15" name="Imag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12" y="1196153"/>
            <a:ext cx="3049875" cy="710483"/>
          </a:xfrm>
          <a:prstGeom prst="rect">
            <a:avLst/>
          </a:prstGeom>
        </p:spPr>
      </p:pic>
      <p:pic>
        <p:nvPicPr>
          <p:cNvPr id="16" name="Imag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59" y="4447272"/>
            <a:ext cx="3707807" cy="440095"/>
          </a:xfrm>
          <a:prstGeom prst="rect">
            <a:avLst/>
          </a:prstGeom>
        </p:spPr>
      </p:pic>
      <p:pic>
        <p:nvPicPr>
          <p:cNvPr id="17" name="Imag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81" y="4468110"/>
            <a:ext cx="2305912" cy="41925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729050" y="1992285"/>
            <a:ext cx="771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/>
              <a:t>Program of </a:t>
            </a:r>
            <a:r>
              <a:rPr lang="fr-FR" sz="2000" dirty="0" err="1"/>
              <a:t>symbolic</a:t>
            </a:r>
            <a:r>
              <a:rPr lang="fr-FR" sz="2000" dirty="0"/>
              <a:t> </a:t>
            </a:r>
            <a:r>
              <a:rPr lang="fr-FR" sz="2000" dirty="0" err="1"/>
              <a:t>integration</a:t>
            </a:r>
            <a:r>
              <a:rPr lang="fr-FR" sz="2000" dirty="0"/>
              <a:t> </a:t>
            </a:r>
            <a:r>
              <a:rPr lang="fr-FR" sz="2000" dirty="0" err="1"/>
              <a:t>written</a:t>
            </a:r>
            <a:r>
              <a:rPr lang="fr-FR" sz="2000" dirty="0"/>
              <a:t> by </a:t>
            </a:r>
            <a:r>
              <a:rPr lang="fr-FR" sz="2000" dirty="0" err="1"/>
              <a:t>Joel</a:t>
            </a:r>
            <a:r>
              <a:rPr lang="fr-FR" sz="2000" dirty="0"/>
              <a:t> Moses in 1967 </a:t>
            </a:r>
            <a:r>
              <a:rPr lang="fr-FR" sz="2000" dirty="0" err="1"/>
              <a:t>at</a:t>
            </a:r>
            <a:r>
              <a:rPr lang="fr-FR" sz="2000" dirty="0"/>
              <a:t> MIT</a:t>
            </a:r>
          </a:p>
        </p:txBody>
      </p:sp>
      <p:sp>
        <p:nvSpPr>
          <p:cNvPr id="19" name="Flèche vers la droite 18"/>
          <p:cNvSpPr/>
          <p:nvPr/>
        </p:nvSpPr>
        <p:spPr>
          <a:xfrm>
            <a:off x="4037084" y="1402896"/>
            <a:ext cx="672590" cy="295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92437" y="3940107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(1)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034763" y="3933155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(2)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713444" y="3933155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(3)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87330" y="4447272"/>
            <a:ext cx="45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(A)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380612" y="4453741"/>
            <a:ext cx="45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(B)</a:t>
            </a:r>
          </a:p>
        </p:txBody>
      </p:sp>
      <p:sp>
        <p:nvSpPr>
          <p:cNvPr id="26" name="Rectangle à coins arrondis 25"/>
          <p:cNvSpPr/>
          <p:nvPr/>
        </p:nvSpPr>
        <p:spPr>
          <a:xfrm>
            <a:off x="1156757" y="2574410"/>
            <a:ext cx="2474162" cy="492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safe</a:t>
            </a:r>
            <a:r>
              <a:rPr lang="fr-FR" dirty="0"/>
              <a:t> </a:t>
            </a:r>
            <a:r>
              <a:rPr lang="fr-FR" dirty="0" err="1"/>
              <a:t>transforms</a:t>
            </a:r>
            <a:r>
              <a:rPr lang="fr-FR" dirty="0"/>
              <a:t> </a:t>
            </a:r>
          </a:p>
        </p:txBody>
      </p:sp>
      <p:sp>
        <p:nvSpPr>
          <p:cNvPr id="27" name="Rectangle à coins arrondis 26"/>
          <p:cNvSpPr/>
          <p:nvPr/>
        </p:nvSpPr>
        <p:spPr>
          <a:xfrm>
            <a:off x="4060988" y="2574410"/>
            <a:ext cx="1567955" cy="49269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Look table</a:t>
            </a:r>
          </a:p>
        </p:txBody>
      </p:sp>
      <p:cxnSp>
        <p:nvCxnSpPr>
          <p:cNvPr id="29" name="Connecteur droit avec flèche 28"/>
          <p:cNvCxnSpPr>
            <a:stCxn id="26" idx="3"/>
            <a:endCxn id="27" idx="1"/>
          </p:cNvCxnSpPr>
          <p:nvPr/>
        </p:nvCxnSpPr>
        <p:spPr>
          <a:xfrm>
            <a:off x="3630919" y="2820756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4060988" y="3284314"/>
            <a:ext cx="1567955" cy="4926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</p:txBody>
      </p:sp>
      <p:sp>
        <p:nvSpPr>
          <p:cNvPr id="31" name="Rectangle à coins arrondis 30"/>
          <p:cNvSpPr/>
          <p:nvPr/>
        </p:nvSpPr>
        <p:spPr>
          <a:xfrm>
            <a:off x="1156757" y="3284314"/>
            <a:ext cx="2474162" cy="492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heuristics</a:t>
            </a:r>
            <a:endParaRPr lang="fr-FR" dirty="0"/>
          </a:p>
        </p:txBody>
      </p:sp>
      <p:cxnSp>
        <p:nvCxnSpPr>
          <p:cNvPr id="33" name="Connecteur droit avec flèche 32"/>
          <p:cNvCxnSpPr>
            <a:stCxn id="27" idx="2"/>
            <a:endCxn id="30" idx="0"/>
          </p:cNvCxnSpPr>
          <p:nvPr/>
        </p:nvCxnSpPr>
        <p:spPr>
          <a:xfrm>
            <a:off x="4844966" y="3067102"/>
            <a:ext cx="0" cy="217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30" idx="1"/>
            <a:endCxn id="31" idx="3"/>
          </p:cNvCxnSpPr>
          <p:nvPr/>
        </p:nvCxnSpPr>
        <p:spPr>
          <a:xfrm flipH="1">
            <a:off x="3630919" y="3530660"/>
            <a:ext cx="430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1" idx="0"/>
            <a:endCxn id="26" idx="2"/>
          </p:cNvCxnSpPr>
          <p:nvPr/>
        </p:nvCxnSpPr>
        <p:spPr>
          <a:xfrm flipV="1">
            <a:off x="2393838" y="3067102"/>
            <a:ext cx="0" cy="217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Hexagone 42"/>
          <p:cNvSpPr/>
          <p:nvPr/>
        </p:nvSpPr>
        <p:spPr>
          <a:xfrm>
            <a:off x="5909051" y="2574410"/>
            <a:ext cx="1040021" cy="492692"/>
          </a:xfrm>
          <a:prstGeom prst="hex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Done</a:t>
            </a:r>
            <a:r>
              <a:rPr lang="fr-FR" dirty="0"/>
              <a:t>?</a:t>
            </a:r>
          </a:p>
        </p:txBody>
      </p:sp>
      <p:cxnSp>
        <p:nvCxnSpPr>
          <p:cNvPr id="45" name="Connecteur droit avec flèche 44"/>
          <p:cNvCxnSpPr>
            <a:stCxn id="27" idx="3"/>
            <a:endCxn id="43" idx="3"/>
          </p:cNvCxnSpPr>
          <p:nvPr/>
        </p:nvCxnSpPr>
        <p:spPr>
          <a:xfrm>
            <a:off x="5628943" y="2820756"/>
            <a:ext cx="2801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7420284" y="2602632"/>
            <a:ext cx="153267" cy="14233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>
            <a:off x="7419417" y="2952991"/>
            <a:ext cx="153267" cy="14233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avec flèche 54"/>
          <p:cNvCxnSpPr>
            <a:stCxn id="48" idx="4"/>
            <a:endCxn id="49" idx="0"/>
          </p:cNvCxnSpPr>
          <p:nvPr/>
        </p:nvCxnSpPr>
        <p:spPr>
          <a:xfrm flipH="1">
            <a:off x="7496051" y="2744965"/>
            <a:ext cx="867" cy="208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7266150" y="3256796"/>
            <a:ext cx="153267" cy="14233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avec flèche 56"/>
          <p:cNvCxnSpPr>
            <a:stCxn id="49" idx="3"/>
            <a:endCxn id="56" idx="0"/>
          </p:cNvCxnSpPr>
          <p:nvPr/>
        </p:nvCxnSpPr>
        <p:spPr>
          <a:xfrm flipH="1">
            <a:off x="7342784" y="3074480"/>
            <a:ext cx="99078" cy="182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7573551" y="3256796"/>
            <a:ext cx="153267" cy="1423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/>
          <p:cNvCxnSpPr>
            <a:stCxn id="49" idx="5"/>
            <a:endCxn id="60" idx="0"/>
          </p:cNvCxnSpPr>
          <p:nvPr/>
        </p:nvCxnSpPr>
        <p:spPr>
          <a:xfrm>
            <a:off x="7550239" y="3074480"/>
            <a:ext cx="99946" cy="182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343651" y="3551529"/>
            <a:ext cx="153267" cy="14233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7573551" y="3558882"/>
            <a:ext cx="153267" cy="14233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Ellipse 65"/>
          <p:cNvSpPr/>
          <p:nvPr/>
        </p:nvSpPr>
        <p:spPr>
          <a:xfrm>
            <a:off x="7802584" y="3551529"/>
            <a:ext cx="153267" cy="14233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avec flèche 66"/>
          <p:cNvCxnSpPr>
            <a:stCxn id="60" idx="3"/>
          </p:cNvCxnSpPr>
          <p:nvPr/>
        </p:nvCxnSpPr>
        <p:spPr>
          <a:xfrm flipH="1">
            <a:off x="7441862" y="3378285"/>
            <a:ext cx="154134" cy="173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stCxn id="60" idx="4"/>
            <a:endCxn id="65" idx="0"/>
          </p:cNvCxnSpPr>
          <p:nvPr/>
        </p:nvCxnSpPr>
        <p:spPr>
          <a:xfrm>
            <a:off x="7650185" y="3399129"/>
            <a:ext cx="0" cy="159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stCxn id="60" idx="5"/>
            <a:endCxn id="66" idx="0"/>
          </p:cNvCxnSpPr>
          <p:nvPr/>
        </p:nvCxnSpPr>
        <p:spPr>
          <a:xfrm>
            <a:off x="7704373" y="3378285"/>
            <a:ext cx="174845" cy="173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67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6" grpId="0" animBg="1"/>
      <p:bldP spid="27" grpId="0" animBg="1"/>
      <p:bldP spid="30" grpId="0" animBg="1"/>
      <p:bldP spid="31" grpId="0" animBg="1"/>
      <p:bldP spid="43" grpId="0" animBg="1"/>
      <p:bldP spid="48" grpId="0" animBg="1"/>
      <p:bldP spid="49" grpId="0" animBg="1"/>
      <p:bldP spid="56" grpId="0" animBg="1"/>
      <p:bldP spid="60" grpId="0" animBg="1"/>
      <p:bldP spid="64" grpId="0" animBg="1"/>
      <p:bldP spid="65" grpId="0" animBg="1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60404" y="1189960"/>
            <a:ext cx="5570756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b="1" dirty="0" err="1"/>
              <a:t>Artificial</a:t>
            </a:r>
            <a:r>
              <a:rPr lang="fr-FR" sz="2000" b="1" dirty="0"/>
              <a:t> </a:t>
            </a:r>
            <a:r>
              <a:rPr lang="fr-FR" sz="2000" b="1" i="1" dirty="0"/>
              <a:t>intelligence </a:t>
            </a:r>
            <a:r>
              <a:rPr lang="fr-FR" sz="2000" b="1" dirty="0"/>
              <a:t>?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/>
              <a:t>Requires</a:t>
            </a:r>
            <a:r>
              <a:rPr lang="fr-FR" sz="2000" dirty="0"/>
              <a:t> to first </a:t>
            </a:r>
            <a:r>
              <a:rPr lang="fr-FR" sz="2000" dirty="0" err="1"/>
              <a:t>understand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intelligence </a:t>
            </a:r>
            <a:r>
              <a:rPr lang="fr-FR" sz="2000" dirty="0" err="1"/>
              <a:t>is</a:t>
            </a:r>
            <a:r>
              <a:rPr lang="fr-FR" sz="2000" dirty="0"/>
              <a:t> !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Must have </a:t>
            </a:r>
            <a:r>
              <a:rPr lang="fr-FR" sz="2000" dirty="0" err="1"/>
              <a:t>something</a:t>
            </a:r>
            <a:r>
              <a:rPr lang="fr-FR" sz="2000" dirty="0"/>
              <a:t> to do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b="1" i="1" dirty="0" err="1"/>
              <a:t>thinking</a:t>
            </a:r>
            <a:r>
              <a:rPr lang="fr-FR" sz="2000" b="1" i="1" dirty="0"/>
              <a:t>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825952" y="5093435"/>
            <a:ext cx="557463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dirty="0"/>
          </a:p>
          <a:p>
            <a:pPr algn="ctr"/>
            <a:endParaRPr lang="fr-FR" sz="2400" b="1" dirty="0"/>
          </a:p>
          <a:p>
            <a:pPr algn="ctr"/>
            <a:r>
              <a:rPr lang="fr-FR" sz="2400" b="1" dirty="0" err="1"/>
              <a:t>Thinking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223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039DA7D5-48BF-5F47-8479-3F2FF2D10256}"/>
              </a:ext>
            </a:extLst>
          </p:cNvPr>
          <p:cNvSpPr txBox="1"/>
          <p:nvPr/>
        </p:nvSpPr>
        <p:spPr>
          <a:xfrm>
            <a:off x="613589" y="3020362"/>
            <a:ext cx="8624862" cy="141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Seems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complicated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…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could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say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ant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extremely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smart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look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closer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rocks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that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ant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avoiding</a:t>
            </a:r>
            <a:endParaRPr lang="fr-FR" sz="20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Complexity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consequence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the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not the program</a:t>
            </a:r>
          </a:p>
          <a:p>
            <a:pPr>
              <a:lnSpc>
                <a:spcPct val="110000"/>
              </a:lnSpc>
            </a:pPr>
            <a:endParaRPr lang="fr-FR" sz="20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3" name="Forme libre 32">
            <a:extLst>
              <a:ext uri="{FF2B5EF4-FFF2-40B4-BE49-F238E27FC236}">
                <a16:creationId xmlns:a16="http://schemas.microsoft.com/office/drawing/2014/main" id="{3B35710E-9D5E-C443-80C2-E8444676C1E1}"/>
              </a:ext>
            </a:extLst>
          </p:cNvPr>
          <p:cNvSpPr/>
          <p:nvPr/>
        </p:nvSpPr>
        <p:spPr>
          <a:xfrm>
            <a:off x="1794691" y="1522481"/>
            <a:ext cx="5700889" cy="1145640"/>
          </a:xfrm>
          <a:custGeom>
            <a:avLst/>
            <a:gdLst>
              <a:gd name="connsiteX0" fmla="*/ 0 w 5700889"/>
              <a:gd name="connsiteY0" fmla="*/ 786235 h 1167319"/>
              <a:gd name="connsiteX1" fmla="*/ 254000 w 5700889"/>
              <a:gd name="connsiteY1" fmla="*/ 1167235 h 1167319"/>
              <a:gd name="connsiteX2" fmla="*/ 691445 w 5700889"/>
              <a:gd name="connsiteY2" fmla="*/ 758013 h 1167319"/>
              <a:gd name="connsiteX3" fmla="*/ 931333 w 5700889"/>
              <a:gd name="connsiteY3" fmla="*/ 250013 h 1167319"/>
              <a:gd name="connsiteX4" fmla="*/ 1143000 w 5700889"/>
              <a:gd name="connsiteY4" fmla="*/ 574568 h 1167319"/>
              <a:gd name="connsiteX5" fmla="*/ 1467556 w 5700889"/>
              <a:gd name="connsiteY5" fmla="*/ 377013 h 1167319"/>
              <a:gd name="connsiteX6" fmla="*/ 1707445 w 5700889"/>
              <a:gd name="connsiteY6" fmla="*/ 461679 h 1167319"/>
              <a:gd name="connsiteX7" fmla="*/ 1594556 w 5700889"/>
              <a:gd name="connsiteY7" fmla="*/ 814457 h 1167319"/>
              <a:gd name="connsiteX8" fmla="*/ 1820333 w 5700889"/>
              <a:gd name="connsiteY8" fmla="*/ 1054346 h 1167319"/>
              <a:gd name="connsiteX9" fmla="*/ 2300111 w 5700889"/>
              <a:gd name="connsiteY9" fmla="*/ 772124 h 1167319"/>
              <a:gd name="connsiteX10" fmla="*/ 2215445 w 5700889"/>
              <a:gd name="connsiteY10" fmla="*/ 250013 h 1167319"/>
              <a:gd name="connsiteX11" fmla="*/ 2370667 w 5700889"/>
              <a:gd name="connsiteY11" fmla="*/ 24235 h 1167319"/>
              <a:gd name="connsiteX12" fmla="*/ 2794000 w 5700889"/>
              <a:gd name="connsiteY12" fmla="*/ 52457 h 1167319"/>
              <a:gd name="connsiteX13" fmla="*/ 2935111 w 5700889"/>
              <a:gd name="connsiteY13" fmla="*/ 433457 h 1167319"/>
              <a:gd name="connsiteX14" fmla="*/ 2765778 w 5700889"/>
              <a:gd name="connsiteY14" fmla="*/ 786235 h 1167319"/>
              <a:gd name="connsiteX15" fmla="*/ 3005667 w 5700889"/>
              <a:gd name="connsiteY15" fmla="*/ 1139013 h 1167319"/>
              <a:gd name="connsiteX16" fmla="*/ 3471333 w 5700889"/>
              <a:gd name="connsiteY16" fmla="*/ 983790 h 1167319"/>
              <a:gd name="connsiteX17" fmla="*/ 3584222 w 5700889"/>
              <a:gd name="connsiteY17" fmla="*/ 715679 h 1167319"/>
              <a:gd name="connsiteX18" fmla="*/ 3838222 w 5700889"/>
              <a:gd name="connsiteY18" fmla="*/ 405235 h 1167319"/>
              <a:gd name="connsiteX19" fmla="*/ 4120445 w 5700889"/>
              <a:gd name="connsiteY19" fmla="*/ 475790 h 1167319"/>
              <a:gd name="connsiteX20" fmla="*/ 4318000 w 5700889"/>
              <a:gd name="connsiteY20" fmla="*/ 758013 h 1167319"/>
              <a:gd name="connsiteX21" fmla="*/ 4882445 w 5700889"/>
              <a:gd name="connsiteY21" fmla="*/ 489901 h 1167319"/>
              <a:gd name="connsiteX22" fmla="*/ 5348111 w 5700889"/>
              <a:gd name="connsiteY22" fmla="*/ 645124 h 1167319"/>
              <a:gd name="connsiteX23" fmla="*/ 5700889 w 5700889"/>
              <a:gd name="connsiteY23" fmla="*/ 631013 h 1167319"/>
              <a:gd name="connsiteX0" fmla="*/ 0 w 5700889"/>
              <a:gd name="connsiteY0" fmla="*/ 786235 h 1144706"/>
              <a:gd name="connsiteX1" fmla="*/ 324555 w 5700889"/>
              <a:gd name="connsiteY1" fmla="*/ 1012012 h 1144706"/>
              <a:gd name="connsiteX2" fmla="*/ 691445 w 5700889"/>
              <a:gd name="connsiteY2" fmla="*/ 758013 h 1144706"/>
              <a:gd name="connsiteX3" fmla="*/ 931333 w 5700889"/>
              <a:gd name="connsiteY3" fmla="*/ 250013 h 1144706"/>
              <a:gd name="connsiteX4" fmla="*/ 1143000 w 5700889"/>
              <a:gd name="connsiteY4" fmla="*/ 574568 h 1144706"/>
              <a:gd name="connsiteX5" fmla="*/ 1467556 w 5700889"/>
              <a:gd name="connsiteY5" fmla="*/ 377013 h 1144706"/>
              <a:gd name="connsiteX6" fmla="*/ 1707445 w 5700889"/>
              <a:gd name="connsiteY6" fmla="*/ 461679 h 1144706"/>
              <a:gd name="connsiteX7" fmla="*/ 1594556 w 5700889"/>
              <a:gd name="connsiteY7" fmla="*/ 814457 h 1144706"/>
              <a:gd name="connsiteX8" fmla="*/ 1820333 w 5700889"/>
              <a:gd name="connsiteY8" fmla="*/ 1054346 h 1144706"/>
              <a:gd name="connsiteX9" fmla="*/ 2300111 w 5700889"/>
              <a:gd name="connsiteY9" fmla="*/ 772124 h 1144706"/>
              <a:gd name="connsiteX10" fmla="*/ 2215445 w 5700889"/>
              <a:gd name="connsiteY10" fmla="*/ 250013 h 1144706"/>
              <a:gd name="connsiteX11" fmla="*/ 2370667 w 5700889"/>
              <a:gd name="connsiteY11" fmla="*/ 24235 h 1144706"/>
              <a:gd name="connsiteX12" fmla="*/ 2794000 w 5700889"/>
              <a:gd name="connsiteY12" fmla="*/ 52457 h 1144706"/>
              <a:gd name="connsiteX13" fmla="*/ 2935111 w 5700889"/>
              <a:gd name="connsiteY13" fmla="*/ 433457 h 1144706"/>
              <a:gd name="connsiteX14" fmla="*/ 2765778 w 5700889"/>
              <a:gd name="connsiteY14" fmla="*/ 786235 h 1144706"/>
              <a:gd name="connsiteX15" fmla="*/ 3005667 w 5700889"/>
              <a:gd name="connsiteY15" fmla="*/ 1139013 h 1144706"/>
              <a:gd name="connsiteX16" fmla="*/ 3471333 w 5700889"/>
              <a:gd name="connsiteY16" fmla="*/ 983790 h 1144706"/>
              <a:gd name="connsiteX17" fmla="*/ 3584222 w 5700889"/>
              <a:gd name="connsiteY17" fmla="*/ 715679 h 1144706"/>
              <a:gd name="connsiteX18" fmla="*/ 3838222 w 5700889"/>
              <a:gd name="connsiteY18" fmla="*/ 405235 h 1144706"/>
              <a:gd name="connsiteX19" fmla="*/ 4120445 w 5700889"/>
              <a:gd name="connsiteY19" fmla="*/ 475790 h 1144706"/>
              <a:gd name="connsiteX20" fmla="*/ 4318000 w 5700889"/>
              <a:gd name="connsiteY20" fmla="*/ 758013 h 1144706"/>
              <a:gd name="connsiteX21" fmla="*/ 4882445 w 5700889"/>
              <a:gd name="connsiteY21" fmla="*/ 489901 h 1144706"/>
              <a:gd name="connsiteX22" fmla="*/ 5348111 w 5700889"/>
              <a:gd name="connsiteY22" fmla="*/ 645124 h 1144706"/>
              <a:gd name="connsiteX23" fmla="*/ 5700889 w 5700889"/>
              <a:gd name="connsiteY23" fmla="*/ 631013 h 1144706"/>
              <a:gd name="connsiteX0" fmla="*/ 0 w 5700889"/>
              <a:gd name="connsiteY0" fmla="*/ 786235 h 1144706"/>
              <a:gd name="connsiteX1" fmla="*/ 324555 w 5700889"/>
              <a:gd name="connsiteY1" fmla="*/ 1012012 h 1144706"/>
              <a:gd name="connsiteX2" fmla="*/ 691445 w 5700889"/>
              <a:gd name="connsiteY2" fmla="*/ 758013 h 1144706"/>
              <a:gd name="connsiteX3" fmla="*/ 931333 w 5700889"/>
              <a:gd name="connsiteY3" fmla="*/ 419347 h 1144706"/>
              <a:gd name="connsiteX4" fmla="*/ 1143000 w 5700889"/>
              <a:gd name="connsiteY4" fmla="*/ 574568 h 1144706"/>
              <a:gd name="connsiteX5" fmla="*/ 1467556 w 5700889"/>
              <a:gd name="connsiteY5" fmla="*/ 377013 h 1144706"/>
              <a:gd name="connsiteX6" fmla="*/ 1707445 w 5700889"/>
              <a:gd name="connsiteY6" fmla="*/ 461679 h 1144706"/>
              <a:gd name="connsiteX7" fmla="*/ 1594556 w 5700889"/>
              <a:gd name="connsiteY7" fmla="*/ 814457 h 1144706"/>
              <a:gd name="connsiteX8" fmla="*/ 1820333 w 5700889"/>
              <a:gd name="connsiteY8" fmla="*/ 1054346 h 1144706"/>
              <a:gd name="connsiteX9" fmla="*/ 2300111 w 5700889"/>
              <a:gd name="connsiteY9" fmla="*/ 772124 h 1144706"/>
              <a:gd name="connsiteX10" fmla="*/ 2215445 w 5700889"/>
              <a:gd name="connsiteY10" fmla="*/ 250013 h 1144706"/>
              <a:gd name="connsiteX11" fmla="*/ 2370667 w 5700889"/>
              <a:gd name="connsiteY11" fmla="*/ 24235 h 1144706"/>
              <a:gd name="connsiteX12" fmla="*/ 2794000 w 5700889"/>
              <a:gd name="connsiteY12" fmla="*/ 52457 h 1144706"/>
              <a:gd name="connsiteX13" fmla="*/ 2935111 w 5700889"/>
              <a:gd name="connsiteY13" fmla="*/ 433457 h 1144706"/>
              <a:gd name="connsiteX14" fmla="*/ 2765778 w 5700889"/>
              <a:gd name="connsiteY14" fmla="*/ 786235 h 1144706"/>
              <a:gd name="connsiteX15" fmla="*/ 3005667 w 5700889"/>
              <a:gd name="connsiteY15" fmla="*/ 1139013 h 1144706"/>
              <a:gd name="connsiteX16" fmla="*/ 3471333 w 5700889"/>
              <a:gd name="connsiteY16" fmla="*/ 983790 h 1144706"/>
              <a:gd name="connsiteX17" fmla="*/ 3584222 w 5700889"/>
              <a:gd name="connsiteY17" fmla="*/ 715679 h 1144706"/>
              <a:gd name="connsiteX18" fmla="*/ 3838222 w 5700889"/>
              <a:gd name="connsiteY18" fmla="*/ 405235 h 1144706"/>
              <a:gd name="connsiteX19" fmla="*/ 4120445 w 5700889"/>
              <a:gd name="connsiteY19" fmla="*/ 475790 h 1144706"/>
              <a:gd name="connsiteX20" fmla="*/ 4318000 w 5700889"/>
              <a:gd name="connsiteY20" fmla="*/ 758013 h 1144706"/>
              <a:gd name="connsiteX21" fmla="*/ 4882445 w 5700889"/>
              <a:gd name="connsiteY21" fmla="*/ 489901 h 1144706"/>
              <a:gd name="connsiteX22" fmla="*/ 5348111 w 5700889"/>
              <a:gd name="connsiteY22" fmla="*/ 645124 h 1144706"/>
              <a:gd name="connsiteX23" fmla="*/ 5700889 w 5700889"/>
              <a:gd name="connsiteY23" fmla="*/ 631013 h 1144706"/>
              <a:gd name="connsiteX0" fmla="*/ 0 w 5700889"/>
              <a:gd name="connsiteY0" fmla="*/ 786235 h 1144706"/>
              <a:gd name="connsiteX1" fmla="*/ 324555 w 5700889"/>
              <a:gd name="connsiteY1" fmla="*/ 1012012 h 1144706"/>
              <a:gd name="connsiteX2" fmla="*/ 691445 w 5700889"/>
              <a:gd name="connsiteY2" fmla="*/ 758013 h 1144706"/>
              <a:gd name="connsiteX3" fmla="*/ 931333 w 5700889"/>
              <a:gd name="connsiteY3" fmla="*/ 419347 h 1144706"/>
              <a:gd name="connsiteX4" fmla="*/ 1171222 w 5700889"/>
              <a:gd name="connsiteY4" fmla="*/ 518124 h 1144706"/>
              <a:gd name="connsiteX5" fmla="*/ 1467556 w 5700889"/>
              <a:gd name="connsiteY5" fmla="*/ 377013 h 1144706"/>
              <a:gd name="connsiteX6" fmla="*/ 1707445 w 5700889"/>
              <a:gd name="connsiteY6" fmla="*/ 461679 h 1144706"/>
              <a:gd name="connsiteX7" fmla="*/ 1594556 w 5700889"/>
              <a:gd name="connsiteY7" fmla="*/ 814457 h 1144706"/>
              <a:gd name="connsiteX8" fmla="*/ 1820333 w 5700889"/>
              <a:gd name="connsiteY8" fmla="*/ 1054346 h 1144706"/>
              <a:gd name="connsiteX9" fmla="*/ 2300111 w 5700889"/>
              <a:gd name="connsiteY9" fmla="*/ 772124 h 1144706"/>
              <a:gd name="connsiteX10" fmla="*/ 2215445 w 5700889"/>
              <a:gd name="connsiteY10" fmla="*/ 250013 h 1144706"/>
              <a:gd name="connsiteX11" fmla="*/ 2370667 w 5700889"/>
              <a:gd name="connsiteY11" fmla="*/ 24235 h 1144706"/>
              <a:gd name="connsiteX12" fmla="*/ 2794000 w 5700889"/>
              <a:gd name="connsiteY12" fmla="*/ 52457 h 1144706"/>
              <a:gd name="connsiteX13" fmla="*/ 2935111 w 5700889"/>
              <a:gd name="connsiteY13" fmla="*/ 433457 h 1144706"/>
              <a:gd name="connsiteX14" fmla="*/ 2765778 w 5700889"/>
              <a:gd name="connsiteY14" fmla="*/ 786235 h 1144706"/>
              <a:gd name="connsiteX15" fmla="*/ 3005667 w 5700889"/>
              <a:gd name="connsiteY15" fmla="*/ 1139013 h 1144706"/>
              <a:gd name="connsiteX16" fmla="*/ 3471333 w 5700889"/>
              <a:gd name="connsiteY16" fmla="*/ 983790 h 1144706"/>
              <a:gd name="connsiteX17" fmla="*/ 3584222 w 5700889"/>
              <a:gd name="connsiteY17" fmla="*/ 715679 h 1144706"/>
              <a:gd name="connsiteX18" fmla="*/ 3838222 w 5700889"/>
              <a:gd name="connsiteY18" fmla="*/ 405235 h 1144706"/>
              <a:gd name="connsiteX19" fmla="*/ 4120445 w 5700889"/>
              <a:gd name="connsiteY19" fmla="*/ 475790 h 1144706"/>
              <a:gd name="connsiteX20" fmla="*/ 4318000 w 5700889"/>
              <a:gd name="connsiteY20" fmla="*/ 758013 h 1144706"/>
              <a:gd name="connsiteX21" fmla="*/ 4882445 w 5700889"/>
              <a:gd name="connsiteY21" fmla="*/ 489901 h 1144706"/>
              <a:gd name="connsiteX22" fmla="*/ 5348111 w 5700889"/>
              <a:gd name="connsiteY22" fmla="*/ 645124 h 1144706"/>
              <a:gd name="connsiteX23" fmla="*/ 5700889 w 5700889"/>
              <a:gd name="connsiteY23" fmla="*/ 631013 h 1144706"/>
              <a:gd name="connsiteX0" fmla="*/ 0 w 5700889"/>
              <a:gd name="connsiteY0" fmla="*/ 786235 h 1144706"/>
              <a:gd name="connsiteX1" fmla="*/ 324555 w 5700889"/>
              <a:gd name="connsiteY1" fmla="*/ 1012012 h 1144706"/>
              <a:gd name="connsiteX2" fmla="*/ 691445 w 5700889"/>
              <a:gd name="connsiteY2" fmla="*/ 758013 h 1144706"/>
              <a:gd name="connsiteX3" fmla="*/ 931333 w 5700889"/>
              <a:gd name="connsiteY3" fmla="*/ 419347 h 1144706"/>
              <a:gd name="connsiteX4" fmla="*/ 1171222 w 5700889"/>
              <a:gd name="connsiteY4" fmla="*/ 518124 h 1144706"/>
              <a:gd name="connsiteX5" fmla="*/ 1509889 w 5700889"/>
              <a:gd name="connsiteY5" fmla="*/ 348790 h 1144706"/>
              <a:gd name="connsiteX6" fmla="*/ 1707445 w 5700889"/>
              <a:gd name="connsiteY6" fmla="*/ 461679 h 1144706"/>
              <a:gd name="connsiteX7" fmla="*/ 1594556 w 5700889"/>
              <a:gd name="connsiteY7" fmla="*/ 814457 h 1144706"/>
              <a:gd name="connsiteX8" fmla="*/ 1820333 w 5700889"/>
              <a:gd name="connsiteY8" fmla="*/ 1054346 h 1144706"/>
              <a:gd name="connsiteX9" fmla="*/ 2300111 w 5700889"/>
              <a:gd name="connsiteY9" fmla="*/ 772124 h 1144706"/>
              <a:gd name="connsiteX10" fmla="*/ 2215445 w 5700889"/>
              <a:gd name="connsiteY10" fmla="*/ 250013 h 1144706"/>
              <a:gd name="connsiteX11" fmla="*/ 2370667 w 5700889"/>
              <a:gd name="connsiteY11" fmla="*/ 24235 h 1144706"/>
              <a:gd name="connsiteX12" fmla="*/ 2794000 w 5700889"/>
              <a:gd name="connsiteY12" fmla="*/ 52457 h 1144706"/>
              <a:gd name="connsiteX13" fmla="*/ 2935111 w 5700889"/>
              <a:gd name="connsiteY13" fmla="*/ 433457 h 1144706"/>
              <a:gd name="connsiteX14" fmla="*/ 2765778 w 5700889"/>
              <a:gd name="connsiteY14" fmla="*/ 786235 h 1144706"/>
              <a:gd name="connsiteX15" fmla="*/ 3005667 w 5700889"/>
              <a:gd name="connsiteY15" fmla="*/ 1139013 h 1144706"/>
              <a:gd name="connsiteX16" fmla="*/ 3471333 w 5700889"/>
              <a:gd name="connsiteY16" fmla="*/ 983790 h 1144706"/>
              <a:gd name="connsiteX17" fmla="*/ 3584222 w 5700889"/>
              <a:gd name="connsiteY17" fmla="*/ 715679 h 1144706"/>
              <a:gd name="connsiteX18" fmla="*/ 3838222 w 5700889"/>
              <a:gd name="connsiteY18" fmla="*/ 405235 h 1144706"/>
              <a:gd name="connsiteX19" fmla="*/ 4120445 w 5700889"/>
              <a:gd name="connsiteY19" fmla="*/ 475790 h 1144706"/>
              <a:gd name="connsiteX20" fmla="*/ 4318000 w 5700889"/>
              <a:gd name="connsiteY20" fmla="*/ 758013 h 1144706"/>
              <a:gd name="connsiteX21" fmla="*/ 4882445 w 5700889"/>
              <a:gd name="connsiteY21" fmla="*/ 489901 h 1144706"/>
              <a:gd name="connsiteX22" fmla="*/ 5348111 w 5700889"/>
              <a:gd name="connsiteY22" fmla="*/ 645124 h 1144706"/>
              <a:gd name="connsiteX23" fmla="*/ 5700889 w 5700889"/>
              <a:gd name="connsiteY23" fmla="*/ 631013 h 1144706"/>
              <a:gd name="connsiteX0" fmla="*/ 0 w 5700889"/>
              <a:gd name="connsiteY0" fmla="*/ 786235 h 1144706"/>
              <a:gd name="connsiteX1" fmla="*/ 324555 w 5700889"/>
              <a:gd name="connsiteY1" fmla="*/ 1012012 h 1144706"/>
              <a:gd name="connsiteX2" fmla="*/ 691445 w 5700889"/>
              <a:gd name="connsiteY2" fmla="*/ 758013 h 1144706"/>
              <a:gd name="connsiteX3" fmla="*/ 931333 w 5700889"/>
              <a:gd name="connsiteY3" fmla="*/ 419347 h 1144706"/>
              <a:gd name="connsiteX4" fmla="*/ 1171222 w 5700889"/>
              <a:gd name="connsiteY4" fmla="*/ 518124 h 1144706"/>
              <a:gd name="connsiteX5" fmla="*/ 1509889 w 5700889"/>
              <a:gd name="connsiteY5" fmla="*/ 348790 h 1144706"/>
              <a:gd name="connsiteX6" fmla="*/ 1707445 w 5700889"/>
              <a:gd name="connsiteY6" fmla="*/ 461679 h 1144706"/>
              <a:gd name="connsiteX7" fmla="*/ 1636890 w 5700889"/>
              <a:gd name="connsiteY7" fmla="*/ 814457 h 1144706"/>
              <a:gd name="connsiteX8" fmla="*/ 1820333 w 5700889"/>
              <a:gd name="connsiteY8" fmla="*/ 1054346 h 1144706"/>
              <a:gd name="connsiteX9" fmla="*/ 2300111 w 5700889"/>
              <a:gd name="connsiteY9" fmla="*/ 772124 h 1144706"/>
              <a:gd name="connsiteX10" fmla="*/ 2215445 w 5700889"/>
              <a:gd name="connsiteY10" fmla="*/ 250013 h 1144706"/>
              <a:gd name="connsiteX11" fmla="*/ 2370667 w 5700889"/>
              <a:gd name="connsiteY11" fmla="*/ 24235 h 1144706"/>
              <a:gd name="connsiteX12" fmla="*/ 2794000 w 5700889"/>
              <a:gd name="connsiteY12" fmla="*/ 52457 h 1144706"/>
              <a:gd name="connsiteX13" fmla="*/ 2935111 w 5700889"/>
              <a:gd name="connsiteY13" fmla="*/ 433457 h 1144706"/>
              <a:gd name="connsiteX14" fmla="*/ 2765778 w 5700889"/>
              <a:gd name="connsiteY14" fmla="*/ 786235 h 1144706"/>
              <a:gd name="connsiteX15" fmla="*/ 3005667 w 5700889"/>
              <a:gd name="connsiteY15" fmla="*/ 1139013 h 1144706"/>
              <a:gd name="connsiteX16" fmla="*/ 3471333 w 5700889"/>
              <a:gd name="connsiteY16" fmla="*/ 983790 h 1144706"/>
              <a:gd name="connsiteX17" fmla="*/ 3584222 w 5700889"/>
              <a:gd name="connsiteY17" fmla="*/ 715679 h 1144706"/>
              <a:gd name="connsiteX18" fmla="*/ 3838222 w 5700889"/>
              <a:gd name="connsiteY18" fmla="*/ 405235 h 1144706"/>
              <a:gd name="connsiteX19" fmla="*/ 4120445 w 5700889"/>
              <a:gd name="connsiteY19" fmla="*/ 475790 h 1144706"/>
              <a:gd name="connsiteX20" fmla="*/ 4318000 w 5700889"/>
              <a:gd name="connsiteY20" fmla="*/ 758013 h 1144706"/>
              <a:gd name="connsiteX21" fmla="*/ 4882445 w 5700889"/>
              <a:gd name="connsiteY21" fmla="*/ 489901 h 1144706"/>
              <a:gd name="connsiteX22" fmla="*/ 5348111 w 5700889"/>
              <a:gd name="connsiteY22" fmla="*/ 645124 h 1144706"/>
              <a:gd name="connsiteX23" fmla="*/ 5700889 w 5700889"/>
              <a:gd name="connsiteY23" fmla="*/ 631013 h 1144706"/>
              <a:gd name="connsiteX0" fmla="*/ 0 w 5700889"/>
              <a:gd name="connsiteY0" fmla="*/ 786235 h 1144706"/>
              <a:gd name="connsiteX1" fmla="*/ 324555 w 5700889"/>
              <a:gd name="connsiteY1" fmla="*/ 1012012 h 1144706"/>
              <a:gd name="connsiteX2" fmla="*/ 691445 w 5700889"/>
              <a:gd name="connsiteY2" fmla="*/ 758013 h 1144706"/>
              <a:gd name="connsiteX3" fmla="*/ 931333 w 5700889"/>
              <a:gd name="connsiteY3" fmla="*/ 419347 h 1144706"/>
              <a:gd name="connsiteX4" fmla="*/ 1171222 w 5700889"/>
              <a:gd name="connsiteY4" fmla="*/ 518124 h 1144706"/>
              <a:gd name="connsiteX5" fmla="*/ 1509889 w 5700889"/>
              <a:gd name="connsiteY5" fmla="*/ 348790 h 1144706"/>
              <a:gd name="connsiteX6" fmla="*/ 1707445 w 5700889"/>
              <a:gd name="connsiteY6" fmla="*/ 461679 h 1144706"/>
              <a:gd name="connsiteX7" fmla="*/ 1636890 w 5700889"/>
              <a:gd name="connsiteY7" fmla="*/ 814457 h 1144706"/>
              <a:gd name="connsiteX8" fmla="*/ 1905000 w 5700889"/>
              <a:gd name="connsiteY8" fmla="*/ 997901 h 1144706"/>
              <a:gd name="connsiteX9" fmla="*/ 2300111 w 5700889"/>
              <a:gd name="connsiteY9" fmla="*/ 772124 h 1144706"/>
              <a:gd name="connsiteX10" fmla="*/ 2215445 w 5700889"/>
              <a:gd name="connsiteY10" fmla="*/ 250013 h 1144706"/>
              <a:gd name="connsiteX11" fmla="*/ 2370667 w 5700889"/>
              <a:gd name="connsiteY11" fmla="*/ 24235 h 1144706"/>
              <a:gd name="connsiteX12" fmla="*/ 2794000 w 5700889"/>
              <a:gd name="connsiteY12" fmla="*/ 52457 h 1144706"/>
              <a:gd name="connsiteX13" fmla="*/ 2935111 w 5700889"/>
              <a:gd name="connsiteY13" fmla="*/ 433457 h 1144706"/>
              <a:gd name="connsiteX14" fmla="*/ 2765778 w 5700889"/>
              <a:gd name="connsiteY14" fmla="*/ 786235 h 1144706"/>
              <a:gd name="connsiteX15" fmla="*/ 3005667 w 5700889"/>
              <a:gd name="connsiteY15" fmla="*/ 1139013 h 1144706"/>
              <a:gd name="connsiteX16" fmla="*/ 3471333 w 5700889"/>
              <a:gd name="connsiteY16" fmla="*/ 983790 h 1144706"/>
              <a:gd name="connsiteX17" fmla="*/ 3584222 w 5700889"/>
              <a:gd name="connsiteY17" fmla="*/ 715679 h 1144706"/>
              <a:gd name="connsiteX18" fmla="*/ 3838222 w 5700889"/>
              <a:gd name="connsiteY18" fmla="*/ 405235 h 1144706"/>
              <a:gd name="connsiteX19" fmla="*/ 4120445 w 5700889"/>
              <a:gd name="connsiteY19" fmla="*/ 475790 h 1144706"/>
              <a:gd name="connsiteX20" fmla="*/ 4318000 w 5700889"/>
              <a:gd name="connsiteY20" fmla="*/ 758013 h 1144706"/>
              <a:gd name="connsiteX21" fmla="*/ 4882445 w 5700889"/>
              <a:gd name="connsiteY21" fmla="*/ 489901 h 1144706"/>
              <a:gd name="connsiteX22" fmla="*/ 5348111 w 5700889"/>
              <a:gd name="connsiteY22" fmla="*/ 645124 h 1144706"/>
              <a:gd name="connsiteX23" fmla="*/ 5700889 w 5700889"/>
              <a:gd name="connsiteY23" fmla="*/ 631013 h 1144706"/>
              <a:gd name="connsiteX0" fmla="*/ 0 w 5700889"/>
              <a:gd name="connsiteY0" fmla="*/ 786235 h 1144706"/>
              <a:gd name="connsiteX1" fmla="*/ 324555 w 5700889"/>
              <a:gd name="connsiteY1" fmla="*/ 1012012 h 1144706"/>
              <a:gd name="connsiteX2" fmla="*/ 691445 w 5700889"/>
              <a:gd name="connsiteY2" fmla="*/ 758013 h 1144706"/>
              <a:gd name="connsiteX3" fmla="*/ 931333 w 5700889"/>
              <a:gd name="connsiteY3" fmla="*/ 419347 h 1144706"/>
              <a:gd name="connsiteX4" fmla="*/ 1171222 w 5700889"/>
              <a:gd name="connsiteY4" fmla="*/ 518124 h 1144706"/>
              <a:gd name="connsiteX5" fmla="*/ 1509889 w 5700889"/>
              <a:gd name="connsiteY5" fmla="*/ 348790 h 1144706"/>
              <a:gd name="connsiteX6" fmla="*/ 1707445 w 5700889"/>
              <a:gd name="connsiteY6" fmla="*/ 461679 h 1144706"/>
              <a:gd name="connsiteX7" fmla="*/ 1636890 w 5700889"/>
              <a:gd name="connsiteY7" fmla="*/ 814457 h 1144706"/>
              <a:gd name="connsiteX8" fmla="*/ 1905000 w 5700889"/>
              <a:gd name="connsiteY8" fmla="*/ 997901 h 1144706"/>
              <a:gd name="connsiteX9" fmla="*/ 2271889 w 5700889"/>
              <a:gd name="connsiteY9" fmla="*/ 729790 h 1144706"/>
              <a:gd name="connsiteX10" fmla="*/ 2215445 w 5700889"/>
              <a:gd name="connsiteY10" fmla="*/ 250013 h 1144706"/>
              <a:gd name="connsiteX11" fmla="*/ 2370667 w 5700889"/>
              <a:gd name="connsiteY11" fmla="*/ 24235 h 1144706"/>
              <a:gd name="connsiteX12" fmla="*/ 2794000 w 5700889"/>
              <a:gd name="connsiteY12" fmla="*/ 52457 h 1144706"/>
              <a:gd name="connsiteX13" fmla="*/ 2935111 w 5700889"/>
              <a:gd name="connsiteY13" fmla="*/ 433457 h 1144706"/>
              <a:gd name="connsiteX14" fmla="*/ 2765778 w 5700889"/>
              <a:gd name="connsiteY14" fmla="*/ 786235 h 1144706"/>
              <a:gd name="connsiteX15" fmla="*/ 3005667 w 5700889"/>
              <a:gd name="connsiteY15" fmla="*/ 1139013 h 1144706"/>
              <a:gd name="connsiteX16" fmla="*/ 3471333 w 5700889"/>
              <a:gd name="connsiteY16" fmla="*/ 983790 h 1144706"/>
              <a:gd name="connsiteX17" fmla="*/ 3584222 w 5700889"/>
              <a:gd name="connsiteY17" fmla="*/ 715679 h 1144706"/>
              <a:gd name="connsiteX18" fmla="*/ 3838222 w 5700889"/>
              <a:gd name="connsiteY18" fmla="*/ 405235 h 1144706"/>
              <a:gd name="connsiteX19" fmla="*/ 4120445 w 5700889"/>
              <a:gd name="connsiteY19" fmla="*/ 475790 h 1144706"/>
              <a:gd name="connsiteX20" fmla="*/ 4318000 w 5700889"/>
              <a:gd name="connsiteY20" fmla="*/ 758013 h 1144706"/>
              <a:gd name="connsiteX21" fmla="*/ 4882445 w 5700889"/>
              <a:gd name="connsiteY21" fmla="*/ 489901 h 1144706"/>
              <a:gd name="connsiteX22" fmla="*/ 5348111 w 5700889"/>
              <a:gd name="connsiteY22" fmla="*/ 645124 h 1144706"/>
              <a:gd name="connsiteX23" fmla="*/ 5700889 w 5700889"/>
              <a:gd name="connsiteY23" fmla="*/ 631013 h 1144706"/>
              <a:gd name="connsiteX0" fmla="*/ 0 w 5700889"/>
              <a:gd name="connsiteY0" fmla="*/ 783973 h 1142444"/>
              <a:gd name="connsiteX1" fmla="*/ 324555 w 5700889"/>
              <a:gd name="connsiteY1" fmla="*/ 1009750 h 1142444"/>
              <a:gd name="connsiteX2" fmla="*/ 691445 w 5700889"/>
              <a:gd name="connsiteY2" fmla="*/ 755751 h 1142444"/>
              <a:gd name="connsiteX3" fmla="*/ 931333 w 5700889"/>
              <a:gd name="connsiteY3" fmla="*/ 417085 h 1142444"/>
              <a:gd name="connsiteX4" fmla="*/ 1171222 w 5700889"/>
              <a:gd name="connsiteY4" fmla="*/ 515862 h 1142444"/>
              <a:gd name="connsiteX5" fmla="*/ 1509889 w 5700889"/>
              <a:gd name="connsiteY5" fmla="*/ 346528 h 1142444"/>
              <a:gd name="connsiteX6" fmla="*/ 1707445 w 5700889"/>
              <a:gd name="connsiteY6" fmla="*/ 459417 h 1142444"/>
              <a:gd name="connsiteX7" fmla="*/ 1636890 w 5700889"/>
              <a:gd name="connsiteY7" fmla="*/ 812195 h 1142444"/>
              <a:gd name="connsiteX8" fmla="*/ 1905000 w 5700889"/>
              <a:gd name="connsiteY8" fmla="*/ 995639 h 1142444"/>
              <a:gd name="connsiteX9" fmla="*/ 2271889 w 5700889"/>
              <a:gd name="connsiteY9" fmla="*/ 727528 h 1142444"/>
              <a:gd name="connsiteX10" fmla="*/ 2215445 w 5700889"/>
              <a:gd name="connsiteY10" fmla="*/ 247751 h 1142444"/>
              <a:gd name="connsiteX11" fmla="*/ 2370667 w 5700889"/>
              <a:gd name="connsiteY11" fmla="*/ 21973 h 1142444"/>
              <a:gd name="connsiteX12" fmla="*/ 2794000 w 5700889"/>
              <a:gd name="connsiteY12" fmla="*/ 50195 h 1142444"/>
              <a:gd name="connsiteX13" fmla="*/ 2906889 w 5700889"/>
              <a:gd name="connsiteY13" fmla="*/ 388862 h 1142444"/>
              <a:gd name="connsiteX14" fmla="*/ 2765778 w 5700889"/>
              <a:gd name="connsiteY14" fmla="*/ 783973 h 1142444"/>
              <a:gd name="connsiteX15" fmla="*/ 3005667 w 5700889"/>
              <a:gd name="connsiteY15" fmla="*/ 1136751 h 1142444"/>
              <a:gd name="connsiteX16" fmla="*/ 3471333 w 5700889"/>
              <a:gd name="connsiteY16" fmla="*/ 981528 h 1142444"/>
              <a:gd name="connsiteX17" fmla="*/ 3584222 w 5700889"/>
              <a:gd name="connsiteY17" fmla="*/ 713417 h 1142444"/>
              <a:gd name="connsiteX18" fmla="*/ 3838222 w 5700889"/>
              <a:gd name="connsiteY18" fmla="*/ 402973 h 1142444"/>
              <a:gd name="connsiteX19" fmla="*/ 4120445 w 5700889"/>
              <a:gd name="connsiteY19" fmla="*/ 473528 h 1142444"/>
              <a:gd name="connsiteX20" fmla="*/ 4318000 w 5700889"/>
              <a:gd name="connsiteY20" fmla="*/ 755751 h 1142444"/>
              <a:gd name="connsiteX21" fmla="*/ 4882445 w 5700889"/>
              <a:gd name="connsiteY21" fmla="*/ 487639 h 1142444"/>
              <a:gd name="connsiteX22" fmla="*/ 5348111 w 5700889"/>
              <a:gd name="connsiteY22" fmla="*/ 642862 h 1142444"/>
              <a:gd name="connsiteX23" fmla="*/ 5700889 w 5700889"/>
              <a:gd name="connsiteY23" fmla="*/ 628751 h 1142444"/>
              <a:gd name="connsiteX0" fmla="*/ 0 w 5700889"/>
              <a:gd name="connsiteY0" fmla="*/ 783973 h 1145336"/>
              <a:gd name="connsiteX1" fmla="*/ 324555 w 5700889"/>
              <a:gd name="connsiteY1" fmla="*/ 1009750 h 1145336"/>
              <a:gd name="connsiteX2" fmla="*/ 691445 w 5700889"/>
              <a:gd name="connsiteY2" fmla="*/ 755751 h 1145336"/>
              <a:gd name="connsiteX3" fmla="*/ 931333 w 5700889"/>
              <a:gd name="connsiteY3" fmla="*/ 417085 h 1145336"/>
              <a:gd name="connsiteX4" fmla="*/ 1171222 w 5700889"/>
              <a:gd name="connsiteY4" fmla="*/ 515862 h 1145336"/>
              <a:gd name="connsiteX5" fmla="*/ 1509889 w 5700889"/>
              <a:gd name="connsiteY5" fmla="*/ 346528 h 1145336"/>
              <a:gd name="connsiteX6" fmla="*/ 1707445 w 5700889"/>
              <a:gd name="connsiteY6" fmla="*/ 459417 h 1145336"/>
              <a:gd name="connsiteX7" fmla="*/ 1636890 w 5700889"/>
              <a:gd name="connsiteY7" fmla="*/ 812195 h 1145336"/>
              <a:gd name="connsiteX8" fmla="*/ 1905000 w 5700889"/>
              <a:gd name="connsiteY8" fmla="*/ 995639 h 1145336"/>
              <a:gd name="connsiteX9" fmla="*/ 2271889 w 5700889"/>
              <a:gd name="connsiteY9" fmla="*/ 727528 h 1145336"/>
              <a:gd name="connsiteX10" fmla="*/ 2215445 w 5700889"/>
              <a:gd name="connsiteY10" fmla="*/ 247751 h 1145336"/>
              <a:gd name="connsiteX11" fmla="*/ 2370667 w 5700889"/>
              <a:gd name="connsiteY11" fmla="*/ 21973 h 1145336"/>
              <a:gd name="connsiteX12" fmla="*/ 2794000 w 5700889"/>
              <a:gd name="connsiteY12" fmla="*/ 50195 h 1145336"/>
              <a:gd name="connsiteX13" fmla="*/ 2906889 w 5700889"/>
              <a:gd name="connsiteY13" fmla="*/ 388862 h 1145336"/>
              <a:gd name="connsiteX14" fmla="*/ 2765778 w 5700889"/>
              <a:gd name="connsiteY14" fmla="*/ 783973 h 1145336"/>
              <a:gd name="connsiteX15" fmla="*/ 3005667 w 5700889"/>
              <a:gd name="connsiteY15" fmla="*/ 1136751 h 1145336"/>
              <a:gd name="connsiteX16" fmla="*/ 3471333 w 5700889"/>
              <a:gd name="connsiteY16" fmla="*/ 1009751 h 1145336"/>
              <a:gd name="connsiteX17" fmla="*/ 3584222 w 5700889"/>
              <a:gd name="connsiteY17" fmla="*/ 713417 h 1145336"/>
              <a:gd name="connsiteX18" fmla="*/ 3838222 w 5700889"/>
              <a:gd name="connsiteY18" fmla="*/ 402973 h 1145336"/>
              <a:gd name="connsiteX19" fmla="*/ 4120445 w 5700889"/>
              <a:gd name="connsiteY19" fmla="*/ 473528 h 1145336"/>
              <a:gd name="connsiteX20" fmla="*/ 4318000 w 5700889"/>
              <a:gd name="connsiteY20" fmla="*/ 755751 h 1145336"/>
              <a:gd name="connsiteX21" fmla="*/ 4882445 w 5700889"/>
              <a:gd name="connsiteY21" fmla="*/ 487639 h 1145336"/>
              <a:gd name="connsiteX22" fmla="*/ 5348111 w 5700889"/>
              <a:gd name="connsiteY22" fmla="*/ 642862 h 1145336"/>
              <a:gd name="connsiteX23" fmla="*/ 5700889 w 5700889"/>
              <a:gd name="connsiteY23" fmla="*/ 628751 h 1145336"/>
              <a:gd name="connsiteX0" fmla="*/ 0 w 5700889"/>
              <a:gd name="connsiteY0" fmla="*/ 783973 h 1145640"/>
              <a:gd name="connsiteX1" fmla="*/ 324555 w 5700889"/>
              <a:gd name="connsiteY1" fmla="*/ 1009750 h 1145640"/>
              <a:gd name="connsiteX2" fmla="*/ 691445 w 5700889"/>
              <a:gd name="connsiteY2" fmla="*/ 755751 h 1145640"/>
              <a:gd name="connsiteX3" fmla="*/ 931333 w 5700889"/>
              <a:gd name="connsiteY3" fmla="*/ 417085 h 1145640"/>
              <a:gd name="connsiteX4" fmla="*/ 1171222 w 5700889"/>
              <a:gd name="connsiteY4" fmla="*/ 515862 h 1145640"/>
              <a:gd name="connsiteX5" fmla="*/ 1509889 w 5700889"/>
              <a:gd name="connsiteY5" fmla="*/ 346528 h 1145640"/>
              <a:gd name="connsiteX6" fmla="*/ 1707445 w 5700889"/>
              <a:gd name="connsiteY6" fmla="*/ 459417 h 1145640"/>
              <a:gd name="connsiteX7" fmla="*/ 1636890 w 5700889"/>
              <a:gd name="connsiteY7" fmla="*/ 812195 h 1145640"/>
              <a:gd name="connsiteX8" fmla="*/ 1905000 w 5700889"/>
              <a:gd name="connsiteY8" fmla="*/ 995639 h 1145640"/>
              <a:gd name="connsiteX9" fmla="*/ 2271889 w 5700889"/>
              <a:gd name="connsiteY9" fmla="*/ 727528 h 1145640"/>
              <a:gd name="connsiteX10" fmla="*/ 2215445 w 5700889"/>
              <a:gd name="connsiteY10" fmla="*/ 247751 h 1145640"/>
              <a:gd name="connsiteX11" fmla="*/ 2370667 w 5700889"/>
              <a:gd name="connsiteY11" fmla="*/ 21973 h 1145640"/>
              <a:gd name="connsiteX12" fmla="*/ 2794000 w 5700889"/>
              <a:gd name="connsiteY12" fmla="*/ 50195 h 1145640"/>
              <a:gd name="connsiteX13" fmla="*/ 2906889 w 5700889"/>
              <a:gd name="connsiteY13" fmla="*/ 388862 h 1145640"/>
              <a:gd name="connsiteX14" fmla="*/ 2765778 w 5700889"/>
              <a:gd name="connsiteY14" fmla="*/ 783973 h 1145640"/>
              <a:gd name="connsiteX15" fmla="*/ 3005667 w 5700889"/>
              <a:gd name="connsiteY15" fmla="*/ 1136751 h 1145640"/>
              <a:gd name="connsiteX16" fmla="*/ 3471333 w 5700889"/>
              <a:gd name="connsiteY16" fmla="*/ 1009751 h 1145640"/>
              <a:gd name="connsiteX17" fmla="*/ 3541889 w 5700889"/>
              <a:gd name="connsiteY17" fmla="*/ 685195 h 1145640"/>
              <a:gd name="connsiteX18" fmla="*/ 3838222 w 5700889"/>
              <a:gd name="connsiteY18" fmla="*/ 402973 h 1145640"/>
              <a:gd name="connsiteX19" fmla="*/ 4120445 w 5700889"/>
              <a:gd name="connsiteY19" fmla="*/ 473528 h 1145640"/>
              <a:gd name="connsiteX20" fmla="*/ 4318000 w 5700889"/>
              <a:gd name="connsiteY20" fmla="*/ 755751 h 1145640"/>
              <a:gd name="connsiteX21" fmla="*/ 4882445 w 5700889"/>
              <a:gd name="connsiteY21" fmla="*/ 487639 h 1145640"/>
              <a:gd name="connsiteX22" fmla="*/ 5348111 w 5700889"/>
              <a:gd name="connsiteY22" fmla="*/ 642862 h 1145640"/>
              <a:gd name="connsiteX23" fmla="*/ 5700889 w 5700889"/>
              <a:gd name="connsiteY23" fmla="*/ 628751 h 1145640"/>
              <a:gd name="connsiteX0" fmla="*/ 0 w 5700889"/>
              <a:gd name="connsiteY0" fmla="*/ 783973 h 1145640"/>
              <a:gd name="connsiteX1" fmla="*/ 324555 w 5700889"/>
              <a:gd name="connsiteY1" fmla="*/ 1009750 h 1145640"/>
              <a:gd name="connsiteX2" fmla="*/ 675669 w 5700889"/>
              <a:gd name="connsiteY2" fmla="*/ 716308 h 1145640"/>
              <a:gd name="connsiteX3" fmla="*/ 931333 w 5700889"/>
              <a:gd name="connsiteY3" fmla="*/ 417085 h 1145640"/>
              <a:gd name="connsiteX4" fmla="*/ 1171222 w 5700889"/>
              <a:gd name="connsiteY4" fmla="*/ 515862 h 1145640"/>
              <a:gd name="connsiteX5" fmla="*/ 1509889 w 5700889"/>
              <a:gd name="connsiteY5" fmla="*/ 346528 h 1145640"/>
              <a:gd name="connsiteX6" fmla="*/ 1707445 w 5700889"/>
              <a:gd name="connsiteY6" fmla="*/ 459417 h 1145640"/>
              <a:gd name="connsiteX7" fmla="*/ 1636890 w 5700889"/>
              <a:gd name="connsiteY7" fmla="*/ 812195 h 1145640"/>
              <a:gd name="connsiteX8" fmla="*/ 1905000 w 5700889"/>
              <a:gd name="connsiteY8" fmla="*/ 995639 h 1145640"/>
              <a:gd name="connsiteX9" fmla="*/ 2271889 w 5700889"/>
              <a:gd name="connsiteY9" fmla="*/ 727528 h 1145640"/>
              <a:gd name="connsiteX10" fmla="*/ 2215445 w 5700889"/>
              <a:gd name="connsiteY10" fmla="*/ 247751 h 1145640"/>
              <a:gd name="connsiteX11" fmla="*/ 2370667 w 5700889"/>
              <a:gd name="connsiteY11" fmla="*/ 21973 h 1145640"/>
              <a:gd name="connsiteX12" fmla="*/ 2794000 w 5700889"/>
              <a:gd name="connsiteY12" fmla="*/ 50195 h 1145640"/>
              <a:gd name="connsiteX13" fmla="*/ 2906889 w 5700889"/>
              <a:gd name="connsiteY13" fmla="*/ 388862 h 1145640"/>
              <a:gd name="connsiteX14" fmla="*/ 2765778 w 5700889"/>
              <a:gd name="connsiteY14" fmla="*/ 783973 h 1145640"/>
              <a:gd name="connsiteX15" fmla="*/ 3005667 w 5700889"/>
              <a:gd name="connsiteY15" fmla="*/ 1136751 h 1145640"/>
              <a:gd name="connsiteX16" fmla="*/ 3471333 w 5700889"/>
              <a:gd name="connsiteY16" fmla="*/ 1009751 h 1145640"/>
              <a:gd name="connsiteX17" fmla="*/ 3541889 w 5700889"/>
              <a:gd name="connsiteY17" fmla="*/ 685195 h 1145640"/>
              <a:gd name="connsiteX18" fmla="*/ 3838222 w 5700889"/>
              <a:gd name="connsiteY18" fmla="*/ 402973 h 1145640"/>
              <a:gd name="connsiteX19" fmla="*/ 4120445 w 5700889"/>
              <a:gd name="connsiteY19" fmla="*/ 473528 h 1145640"/>
              <a:gd name="connsiteX20" fmla="*/ 4318000 w 5700889"/>
              <a:gd name="connsiteY20" fmla="*/ 755751 h 1145640"/>
              <a:gd name="connsiteX21" fmla="*/ 4882445 w 5700889"/>
              <a:gd name="connsiteY21" fmla="*/ 487639 h 1145640"/>
              <a:gd name="connsiteX22" fmla="*/ 5348111 w 5700889"/>
              <a:gd name="connsiteY22" fmla="*/ 642862 h 1145640"/>
              <a:gd name="connsiteX23" fmla="*/ 5700889 w 5700889"/>
              <a:gd name="connsiteY23" fmla="*/ 628751 h 1145640"/>
              <a:gd name="connsiteX0" fmla="*/ 0 w 5700889"/>
              <a:gd name="connsiteY0" fmla="*/ 783973 h 1145640"/>
              <a:gd name="connsiteX1" fmla="*/ 324555 w 5700889"/>
              <a:gd name="connsiteY1" fmla="*/ 1009750 h 1145640"/>
              <a:gd name="connsiteX2" fmla="*/ 675669 w 5700889"/>
              <a:gd name="connsiteY2" fmla="*/ 716308 h 1145640"/>
              <a:gd name="connsiteX3" fmla="*/ 931333 w 5700889"/>
              <a:gd name="connsiteY3" fmla="*/ 417085 h 1145640"/>
              <a:gd name="connsiteX4" fmla="*/ 1171222 w 5700889"/>
              <a:gd name="connsiteY4" fmla="*/ 515862 h 1145640"/>
              <a:gd name="connsiteX5" fmla="*/ 1509889 w 5700889"/>
              <a:gd name="connsiteY5" fmla="*/ 346528 h 1145640"/>
              <a:gd name="connsiteX6" fmla="*/ 1707445 w 5700889"/>
              <a:gd name="connsiteY6" fmla="*/ 459417 h 1145640"/>
              <a:gd name="connsiteX7" fmla="*/ 1636890 w 5700889"/>
              <a:gd name="connsiteY7" fmla="*/ 812195 h 1145640"/>
              <a:gd name="connsiteX8" fmla="*/ 1999654 w 5700889"/>
              <a:gd name="connsiteY8" fmla="*/ 1003527 h 1145640"/>
              <a:gd name="connsiteX9" fmla="*/ 2271889 w 5700889"/>
              <a:gd name="connsiteY9" fmla="*/ 727528 h 1145640"/>
              <a:gd name="connsiteX10" fmla="*/ 2215445 w 5700889"/>
              <a:gd name="connsiteY10" fmla="*/ 247751 h 1145640"/>
              <a:gd name="connsiteX11" fmla="*/ 2370667 w 5700889"/>
              <a:gd name="connsiteY11" fmla="*/ 21973 h 1145640"/>
              <a:gd name="connsiteX12" fmla="*/ 2794000 w 5700889"/>
              <a:gd name="connsiteY12" fmla="*/ 50195 h 1145640"/>
              <a:gd name="connsiteX13" fmla="*/ 2906889 w 5700889"/>
              <a:gd name="connsiteY13" fmla="*/ 388862 h 1145640"/>
              <a:gd name="connsiteX14" fmla="*/ 2765778 w 5700889"/>
              <a:gd name="connsiteY14" fmla="*/ 783973 h 1145640"/>
              <a:gd name="connsiteX15" fmla="*/ 3005667 w 5700889"/>
              <a:gd name="connsiteY15" fmla="*/ 1136751 h 1145640"/>
              <a:gd name="connsiteX16" fmla="*/ 3471333 w 5700889"/>
              <a:gd name="connsiteY16" fmla="*/ 1009751 h 1145640"/>
              <a:gd name="connsiteX17" fmla="*/ 3541889 w 5700889"/>
              <a:gd name="connsiteY17" fmla="*/ 685195 h 1145640"/>
              <a:gd name="connsiteX18" fmla="*/ 3838222 w 5700889"/>
              <a:gd name="connsiteY18" fmla="*/ 402973 h 1145640"/>
              <a:gd name="connsiteX19" fmla="*/ 4120445 w 5700889"/>
              <a:gd name="connsiteY19" fmla="*/ 473528 h 1145640"/>
              <a:gd name="connsiteX20" fmla="*/ 4318000 w 5700889"/>
              <a:gd name="connsiteY20" fmla="*/ 755751 h 1145640"/>
              <a:gd name="connsiteX21" fmla="*/ 4882445 w 5700889"/>
              <a:gd name="connsiteY21" fmla="*/ 487639 h 1145640"/>
              <a:gd name="connsiteX22" fmla="*/ 5348111 w 5700889"/>
              <a:gd name="connsiteY22" fmla="*/ 642862 h 1145640"/>
              <a:gd name="connsiteX23" fmla="*/ 5700889 w 5700889"/>
              <a:gd name="connsiteY23" fmla="*/ 628751 h 1145640"/>
              <a:gd name="connsiteX0" fmla="*/ 0 w 5700889"/>
              <a:gd name="connsiteY0" fmla="*/ 783973 h 1145640"/>
              <a:gd name="connsiteX1" fmla="*/ 324555 w 5700889"/>
              <a:gd name="connsiteY1" fmla="*/ 1009750 h 1145640"/>
              <a:gd name="connsiteX2" fmla="*/ 675669 w 5700889"/>
              <a:gd name="connsiteY2" fmla="*/ 716308 h 1145640"/>
              <a:gd name="connsiteX3" fmla="*/ 931333 w 5700889"/>
              <a:gd name="connsiteY3" fmla="*/ 417085 h 1145640"/>
              <a:gd name="connsiteX4" fmla="*/ 1171222 w 5700889"/>
              <a:gd name="connsiteY4" fmla="*/ 515862 h 1145640"/>
              <a:gd name="connsiteX5" fmla="*/ 1509889 w 5700889"/>
              <a:gd name="connsiteY5" fmla="*/ 346528 h 1145640"/>
              <a:gd name="connsiteX6" fmla="*/ 1707445 w 5700889"/>
              <a:gd name="connsiteY6" fmla="*/ 459417 h 1145640"/>
              <a:gd name="connsiteX7" fmla="*/ 1636890 w 5700889"/>
              <a:gd name="connsiteY7" fmla="*/ 812195 h 1145640"/>
              <a:gd name="connsiteX8" fmla="*/ 1999654 w 5700889"/>
              <a:gd name="connsiteY8" fmla="*/ 1003527 h 1145640"/>
              <a:gd name="connsiteX9" fmla="*/ 2271889 w 5700889"/>
              <a:gd name="connsiteY9" fmla="*/ 727528 h 1145640"/>
              <a:gd name="connsiteX10" fmla="*/ 2215445 w 5700889"/>
              <a:gd name="connsiteY10" fmla="*/ 247751 h 1145640"/>
              <a:gd name="connsiteX11" fmla="*/ 2370667 w 5700889"/>
              <a:gd name="connsiteY11" fmla="*/ 21973 h 1145640"/>
              <a:gd name="connsiteX12" fmla="*/ 2794000 w 5700889"/>
              <a:gd name="connsiteY12" fmla="*/ 50195 h 1145640"/>
              <a:gd name="connsiteX13" fmla="*/ 2906889 w 5700889"/>
              <a:gd name="connsiteY13" fmla="*/ 388862 h 1145640"/>
              <a:gd name="connsiteX14" fmla="*/ 2765778 w 5700889"/>
              <a:gd name="connsiteY14" fmla="*/ 783973 h 1145640"/>
              <a:gd name="connsiteX15" fmla="*/ 3005667 w 5700889"/>
              <a:gd name="connsiteY15" fmla="*/ 1136751 h 1145640"/>
              <a:gd name="connsiteX16" fmla="*/ 3471333 w 5700889"/>
              <a:gd name="connsiteY16" fmla="*/ 1009751 h 1145640"/>
              <a:gd name="connsiteX17" fmla="*/ 3573440 w 5700889"/>
              <a:gd name="connsiteY17" fmla="*/ 685195 h 1145640"/>
              <a:gd name="connsiteX18" fmla="*/ 3838222 w 5700889"/>
              <a:gd name="connsiteY18" fmla="*/ 402973 h 1145640"/>
              <a:gd name="connsiteX19" fmla="*/ 4120445 w 5700889"/>
              <a:gd name="connsiteY19" fmla="*/ 473528 h 1145640"/>
              <a:gd name="connsiteX20" fmla="*/ 4318000 w 5700889"/>
              <a:gd name="connsiteY20" fmla="*/ 755751 h 1145640"/>
              <a:gd name="connsiteX21" fmla="*/ 4882445 w 5700889"/>
              <a:gd name="connsiteY21" fmla="*/ 487639 h 1145640"/>
              <a:gd name="connsiteX22" fmla="*/ 5348111 w 5700889"/>
              <a:gd name="connsiteY22" fmla="*/ 642862 h 1145640"/>
              <a:gd name="connsiteX23" fmla="*/ 5700889 w 5700889"/>
              <a:gd name="connsiteY23" fmla="*/ 628751 h 1145640"/>
              <a:gd name="connsiteX0" fmla="*/ 0 w 5700889"/>
              <a:gd name="connsiteY0" fmla="*/ 783973 h 1145640"/>
              <a:gd name="connsiteX1" fmla="*/ 324555 w 5700889"/>
              <a:gd name="connsiteY1" fmla="*/ 1009750 h 1145640"/>
              <a:gd name="connsiteX2" fmla="*/ 675669 w 5700889"/>
              <a:gd name="connsiteY2" fmla="*/ 716308 h 1145640"/>
              <a:gd name="connsiteX3" fmla="*/ 931333 w 5700889"/>
              <a:gd name="connsiteY3" fmla="*/ 417085 h 1145640"/>
              <a:gd name="connsiteX4" fmla="*/ 1171222 w 5700889"/>
              <a:gd name="connsiteY4" fmla="*/ 515862 h 1145640"/>
              <a:gd name="connsiteX5" fmla="*/ 1509889 w 5700889"/>
              <a:gd name="connsiteY5" fmla="*/ 346528 h 1145640"/>
              <a:gd name="connsiteX6" fmla="*/ 1707445 w 5700889"/>
              <a:gd name="connsiteY6" fmla="*/ 459417 h 1145640"/>
              <a:gd name="connsiteX7" fmla="*/ 1636890 w 5700889"/>
              <a:gd name="connsiteY7" fmla="*/ 812195 h 1145640"/>
              <a:gd name="connsiteX8" fmla="*/ 1999654 w 5700889"/>
              <a:gd name="connsiteY8" fmla="*/ 1003527 h 1145640"/>
              <a:gd name="connsiteX9" fmla="*/ 2271889 w 5700889"/>
              <a:gd name="connsiteY9" fmla="*/ 727528 h 1145640"/>
              <a:gd name="connsiteX10" fmla="*/ 2215445 w 5700889"/>
              <a:gd name="connsiteY10" fmla="*/ 247751 h 1145640"/>
              <a:gd name="connsiteX11" fmla="*/ 2370667 w 5700889"/>
              <a:gd name="connsiteY11" fmla="*/ 21973 h 1145640"/>
              <a:gd name="connsiteX12" fmla="*/ 2794000 w 5700889"/>
              <a:gd name="connsiteY12" fmla="*/ 50195 h 1145640"/>
              <a:gd name="connsiteX13" fmla="*/ 2906889 w 5700889"/>
              <a:gd name="connsiteY13" fmla="*/ 388862 h 1145640"/>
              <a:gd name="connsiteX14" fmla="*/ 2765778 w 5700889"/>
              <a:gd name="connsiteY14" fmla="*/ 783973 h 1145640"/>
              <a:gd name="connsiteX15" fmla="*/ 3005667 w 5700889"/>
              <a:gd name="connsiteY15" fmla="*/ 1136751 h 1145640"/>
              <a:gd name="connsiteX16" fmla="*/ 3471333 w 5700889"/>
              <a:gd name="connsiteY16" fmla="*/ 1009751 h 1145640"/>
              <a:gd name="connsiteX17" fmla="*/ 3573440 w 5700889"/>
              <a:gd name="connsiteY17" fmla="*/ 685195 h 1145640"/>
              <a:gd name="connsiteX18" fmla="*/ 3838222 w 5700889"/>
              <a:gd name="connsiteY18" fmla="*/ 402973 h 1145640"/>
              <a:gd name="connsiteX19" fmla="*/ 4120445 w 5700889"/>
              <a:gd name="connsiteY19" fmla="*/ 473528 h 1145640"/>
              <a:gd name="connsiteX20" fmla="*/ 4381103 w 5700889"/>
              <a:gd name="connsiteY20" fmla="*/ 732086 h 1145640"/>
              <a:gd name="connsiteX21" fmla="*/ 4882445 w 5700889"/>
              <a:gd name="connsiteY21" fmla="*/ 487639 h 1145640"/>
              <a:gd name="connsiteX22" fmla="*/ 5348111 w 5700889"/>
              <a:gd name="connsiteY22" fmla="*/ 642862 h 1145640"/>
              <a:gd name="connsiteX23" fmla="*/ 5700889 w 5700889"/>
              <a:gd name="connsiteY23" fmla="*/ 628751 h 1145640"/>
              <a:gd name="connsiteX0" fmla="*/ 0 w 5700889"/>
              <a:gd name="connsiteY0" fmla="*/ 783973 h 1145640"/>
              <a:gd name="connsiteX1" fmla="*/ 324555 w 5700889"/>
              <a:gd name="connsiteY1" fmla="*/ 1009750 h 1145640"/>
              <a:gd name="connsiteX2" fmla="*/ 675669 w 5700889"/>
              <a:gd name="connsiteY2" fmla="*/ 716308 h 1145640"/>
              <a:gd name="connsiteX3" fmla="*/ 931333 w 5700889"/>
              <a:gd name="connsiteY3" fmla="*/ 417085 h 1145640"/>
              <a:gd name="connsiteX4" fmla="*/ 1171222 w 5700889"/>
              <a:gd name="connsiteY4" fmla="*/ 515862 h 1145640"/>
              <a:gd name="connsiteX5" fmla="*/ 1509889 w 5700889"/>
              <a:gd name="connsiteY5" fmla="*/ 346528 h 1145640"/>
              <a:gd name="connsiteX6" fmla="*/ 1707445 w 5700889"/>
              <a:gd name="connsiteY6" fmla="*/ 459417 h 1145640"/>
              <a:gd name="connsiteX7" fmla="*/ 1636890 w 5700889"/>
              <a:gd name="connsiteY7" fmla="*/ 812195 h 1145640"/>
              <a:gd name="connsiteX8" fmla="*/ 1999654 w 5700889"/>
              <a:gd name="connsiteY8" fmla="*/ 1003527 h 1145640"/>
              <a:gd name="connsiteX9" fmla="*/ 2271889 w 5700889"/>
              <a:gd name="connsiteY9" fmla="*/ 727528 h 1145640"/>
              <a:gd name="connsiteX10" fmla="*/ 2215445 w 5700889"/>
              <a:gd name="connsiteY10" fmla="*/ 247751 h 1145640"/>
              <a:gd name="connsiteX11" fmla="*/ 2370667 w 5700889"/>
              <a:gd name="connsiteY11" fmla="*/ 21973 h 1145640"/>
              <a:gd name="connsiteX12" fmla="*/ 2794000 w 5700889"/>
              <a:gd name="connsiteY12" fmla="*/ 50195 h 1145640"/>
              <a:gd name="connsiteX13" fmla="*/ 2906889 w 5700889"/>
              <a:gd name="connsiteY13" fmla="*/ 388862 h 1145640"/>
              <a:gd name="connsiteX14" fmla="*/ 2765778 w 5700889"/>
              <a:gd name="connsiteY14" fmla="*/ 783973 h 1145640"/>
              <a:gd name="connsiteX15" fmla="*/ 3005667 w 5700889"/>
              <a:gd name="connsiteY15" fmla="*/ 1136751 h 1145640"/>
              <a:gd name="connsiteX16" fmla="*/ 3471333 w 5700889"/>
              <a:gd name="connsiteY16" fmla="*/ 1009751 h 1145640"/>
              <a:gd name="connsiteX17" fmla="*/ 3573440 w 5700889"/>
              <a:gd name="connsiteY17" fmla="*/ 685195 h 1145640"/>
              <a:gd name="connsiteX18" fmla="*/ 3838222 w 5700889"/>
              <a:gd name="connsiteY18" fmla="*/ 402973 h 1145640"/>
              <a:gd name="connsiteX19" fmla="*/ 4120445 w 5700889"/>
              <a:gd name="connsiteY19" fmla="*/ 473528 h 1145640"/>
              <a:gd name="connsiteX20" fmla="*/ 4381103 w 5700889"/>
              <a:gd name="connsiteY20" fmla="*/ 732086 h 1145640"/>
              <a:gd name="connsiteX21" fmla="*/ 4882445 w 5700889"/>
              <a:gd name="connsiteY21" fmla="*/ 487639 h 1145640"/>
              <a:gd name="connsiteX22" fmla="*/ 5348111 w 5700889"/>
              <a:gd name="connsiteY22" fmla="*/ 642862 h 1145640"/>
              <a:gd name="connsiteX23" fmla="*/ 5700889 w 5700889"/>
              <a:gd name="connsiteY23" fmla="*/ 628751 h 1145640"/>
              <a:gd name="connsiteX0" fmla="*/ 0 w 5700889"/>
              <a:gd name="connsiteY0" fmla="*/ 783973 h 1145640"/>
              <a:gd name="connsiteX1" fmla="*/ 324555 w 5700889"/>
              <a:gd name="connsiteY1" fmla="*/ 1009750 h 1145640"/>
              <a:gd name="connsiteX2" fmla="*/ 675669 w 5700889"/>
              <a:gd name="connsiteY2" fmla="*/ 716308 h 1145640"/>
              <a:gd name="connsiteX3" fmla="*/ 931333 w 5700889"/>
              <a:gd name="connsiteY3" fmla="*/ 417085 h 1145640"/>
              <a:gd name="connsiteX4" fmla="*/ 1171222 w 5700889"/>
              <a:gd name="connsiteY4" fmla="*/ 515862 h 1145640"/>
              <a:gd name="connsiteX5" fmla="*/ 1509889 w 5700889"/>
              <a:gd name="connsiteY5" fmla="*/ 346528 h 1145640"/>
              <a:gd name="connsiteX6" fmla="*/ 1707445 w 5700889"/>
              <a:gd name="connsiteY6" fmla="*/ 459417 h 1145640"/>
              <a:gd name="connsiteX7" fmla="*/ 1636890 w 5700889"/>
              <a:gd name="connsiteY7" fmla="*/ 812195 h 1145640"/>
              <a:gd name="connsiteX8" fmla="*/ 1999654 w 5700889"/>
              <a:gd name="connsiteY8" fmla="*/ 1003527 h 1145640"/>
              <a:gd name="connsiteX9" fmla="*/ 2271889 w 5700889"/>
              <a:gd name="connsiteY9" fmla="*/ 727528 h 1145640"/>
              <a:gd name="connsiteX10" fmla="*/ 2215445 w 5700889"/>
              <a:gd name="connsiteY10" fmla="*/ 247751 h 1145640"/>
              <a:gd name="connsiteX11" fmla="*/ 2370667 w 5700889"/>
              <a:gd name="connsiteY11" fmla="*/ 21973 h 1145640"/>
              <a:gd name="connsiteX12" fmla="*/ 2794000 w 5700889"/>
              <a:gd name="connsiteY12" fmla="*/ 50195 h 1145640"/>
              <a:gd name="connsiteX13" fmla="*/ 2906889 w 5700889"/>
              <a:gd name="connsiteY13" fmla="*/ 388862 h 1145640"/>
              <a:gd name="connsiteX14" fmla="*/ 2765778 w 5700889"/>
              <a:gd name="connsiteY14" fmla="*/ 783973 h 1145640"/>
              <a:gd name="connsiteX15" fmla="*/ 3005667 w 5700889"/>
              <a:gd name="connsiteY15" fmla="*/ 1136751 h 1145640"/>
              <a:gd name="connsiteX16" fmla="*/ 3471333 w 5700889"/>
              <a:gd name="connsiteY16" fmla="*/ 1009751 h 1145640"/>
              <a:gd name="connsiteX17" fmla="*/ 3573440 w 5700889"/>
              <a:gd name="connsiteY17" fmla="*/ 685195 h 1145640"/>
              <a:gd name="connsiteX18" fmla="*/ 3838222 w 5700889"/>
              <a:gd name="connsiteY18" fmla="*/ 402973 h 1145640"/>
              <a:gd name="connsiteX19" fmla="*/ 4104669 w 5700889"/>
              <a:gd name="connsiteY19" fmla="*/ 481416 h 1145640"/>
              <a:gd name="connsiteX20" fmla="*/ 4381103 w 5700889"/>
              <a:gd name="connsiteY20" fmla="*/ 732086 h 1145640"/>
              <a:gd name="connsiteX21" fmla="*/ 4882445 w 5700889"/>
              <a:gd name="connsiteY21" fmla="*/ 487639 h 1145640"/>
              <a:gd name="connsiteX22" fmla="*/ 5348111 w 5700889"/>
              <a:gd name="connsiteY22" fmla="*/ 642862 h 1145640"/>
              <a:gd name="connsiteX23" fmla="*/ 5700889 w 5700889"/>
              <a:gd name="connsiteY23" fmla="*/ 628751 h 1145640"/>
              <a:gd name="connsiteX0" fmla="*/ 0 w 5700889"/>
              <a:gd name="connsiteY0" fmla="*/ 783973 h 1145640"/>
              <a:gd name="connsiteX1" fmla="*/ 324555 w 5700889"/>
              <a:gd name="connsiteY1" fmla="*/ 1009750 h 1145640"/>
              <a:gd name="connsiteX2" fmla="*/ 675669 w 5700889"/>
              <a:gd name="connsiteY2" fmla="*/ 716308 h 1145640"/>
              <a:gd name="connsiteX3" fmla="*/ 931333 w 5700889"/>
              <a:gd name="connsiteY3" fmla="*/ 417085 h 1145640"/>
              <a:gd name="connsiteX4" fmla="*/ 1171222 w 5700889"/>
              <a:gd name="connsiteY4" fmla="*/ 515862 h 1145640"/>
              <a:gd name="connsiteX5" fmla="*/ 1509889 w 5700889"/>
              <a:gd name="connsiteY5" fmla="*/ 346528 h 1145640"/>
              <a:gd name="connsiteX6" fmla="*/ 1707445 w 5700889"/>
              <a:gd name="connsiteY6" fmla="*/ 459417 h 1145640"/>
              <a:gd name="connsiteX7" fmla="*/ 1636890 w 5700889"/>
              <a:gd name="connsiteY7" fmla="*/ 812195 h 1145640"/>
              <a:gd name="connsiteX8" fmla="*/ 1999654 w 5700889"/>
              <a:gd name="connsiteY8" fmla="*/ 1003527 h 1145640"/>
              <a:gd name="connsiteX9" fmla="*/ 2271889 w 5700889"/>
              <a:gd name="connsiteY9" fmla="*/ 727528 h 1145640"/>
              <a:gd name="connsiteX10" fmla="*/ 2215445 w 5700889"/>
              <a:gd name="connsiteY10" fmla="*/ 247751 h 1145640"/>
              <a:gd name="connsiteX11" fmla="*/ 2370667 w 5700889"/>
              <a:gd name="connsiteY11" fmla="*/ 21973 h 1145640"/>
              <a:gd name="connsiteX12" fmla="*/ 2794000 w 5700889"/>
              <a:gd name="connsiteY12" fmla="*/ 50195 h 1145640"/>
              <a:gd name="connsiteX13" fmla="*/ 2906889 w 5700889"/>
              <a:gd name="connsiteY13" fmla="*/ 388862 h 1145640"/>
              <a:gd name="connsiteX14" fmla="*/ 2765778 w 5700889"/>
              <a:gd name="connsiteY14" fmla="*/ 783973 h 1145640"/>
              <a:gd name="connsiteX15" fmla="*/ 3005667 w 5700889"/>
              <a:gd name="connsiteY15" fmla="*/ 1136751 h 1145640"/>
              <a:gd name="connsiteX16" fmla="*/ 3471333 w 5700889"/>
              <a:gd name="connsiteY16" fmla="*/ 1009751 h 1145640"/>
              <a:gd name="connsiteX17" fmla="*/ 3573440 w 5700889"/>
              <a:gd name="connsiteY17" fmla="*/ 685195 h 1145640"/>
              <a:gd name="connsiteX18" fmla="*/ 3838222 w 5700889"/>
              <a:gd name="connsiteY18" fmla="*/ 402973 h 1145640"/>
              <a:gd name="connsiteX19" fmla="*/ 4088893 w 5700889"/>
              <a:gd name="connsiteY19" fmla="*/ 512970 h 1145640"/>
              <a:gd name="connsiteX20" fmla="*/ 4381103 w 5700889"/>
              <a:gd name="connsiteY20" fmla="*/ 732086 h 1145640"/>
              <a:gd name="connsiteX21" fmla="*/ 4882445 w 5700889"/>
              <a:gd name="connsiteY21" fmla="*/ 487639 h 1145640"/>
              <a:gd name="connsiteX22" fmla="*/ 5348111 w 5700889"/>
              <a:gd name="connsiteY22" fmla="*/ 642862 h 1145640"/>
              <a:gd name="connsiteX23" fmla="*/ 5700889 w 5700889"/>
              <a:gd name="connsiteY23" fmla="*/ 628751 h 114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00889" h="1145640">
                <a:moveTo>
                  <a:pt x="0" y="783973"/>
                </a:moveTo>
                <a:cubicBezTo>
                  <a:pt x="69379" y="976825"/>
                  <a:pt x="211944" y="1021027"/>
                  <a:pt x="324555" y="1009750"/>
                </a:cubicBezTo>
                <a:cubicBezTo>
                  <a:pt x="437166" y="998473"/>
                  <a:pt x="574539" y="815086"/>
                  <a:pt x="675669" y="716308"/>
                </a:cubicBezTo>
                <a:cubicBezTo>
                  <a:pt x="776799" y="617531"/>
                  <a:pt x="848741" y="450493"/>
                  <a:pt x="931333" y="417085"/>
                </a:cubicBezTo>
                <a:cubicBezTo>
                  <a:pt x="1013925" y="383677"/>
                  <a:pt x="1074796" y="527621"/>
                  <a:pt x="1171222" y="515862"/>
                </a:cubicBezTo>
                <a:cubicBezTo>
                  <a:pt x="1267648" y="504103"/>
                  <a:pt x="1420519" y="355935"/>
                  <a:pt x="1509889" y="346528"/>
                </a:cubicBezTo>
                <a:cubicBezTo>
                  <a:pt x="1599259" y="337121"/>
                  <a:pt x="1686278" y="381806"/>
                  <a:pt x="1707445" y="459417"/>
                </a:cubicBezTo>
                <a:cubicBezTo>
                  <a:pt x="1728612" y="537028"/>
                  <a:pt x="1588189" y="721510"/>
                  <a:pt x="1636890" y="812195"/>
                </a:cubicBezTo>
                <a:cubicBezTo>
                  <a:pt x="1685591" y="902880"/>
                  <a:pt x="1893821" y="1017638"/>
                  <a:pt x="1999654" y="1003527"/>
                </a:cubicBezTo>
                <a:cubicBezTo>
                  <a:pt x="2105487" y="989416"/>
                  <a:pt x="2235924" y="853491"/>
                  <a:pt x="2271889" y="727528"/>
                </a:cubicBezTo>
                <a:cubicBezTo>
                  <a:pt x="2307854" y="601565"/>
                  <a:pt x="2198982" y="365343"/>
                  <a:pt x="2215445" y="247751"/>
                </a:cubicBezTo>
                <a:cubicBezTo>
                  <a:pt x="2231908" y="130159"/>
                  <a:pt x="2274241" y="54899"/>
                  <a:pt x="2370667" y="21973"/>
                </a:cubicBezTo>
                <a:cubicBezTo>
                  <a:pt x="2467093" y="-10953"/>
                  <a:pt x="2704630" y="-10953"/>
                  <a:pt x="2794000" y="50195"/>
                </a:cubicBezTo>
                <a:cubicBezTo>
                  <a:pt x="2883370" y="111343"/>
                  <a:pt x="2911593" y="266566"/>
                  <a:pt x="2906889" y="388862"/>
                </a:cubicBezTo>
                <a:cubicBezTo>
                  <a:pt x="2902185" y="511158"/>
                  <a:pt x="2749315" y="659325"/>
                  <a:pt x="2765778" y="783973"/>
                </a:cubicBezTo>
                <a:cubicBezTo>
                  <a:pt x="2782241" y="908621"/>
                  <a:pt x="2888075" y="1099121"/>
                  <a:pt x="3005667" y="1136751"/>
                </a:cubicBezTo>
                <a:cubicBezTo>
                  <a:pt x="3123259" y="1174381"/>
                  <a:pt x="3376704" y="1085010"/>
                  <a:pt x="3471333" y="1009751"/>
                </a:cubicBezTo>
                <a:cubicBezTo>
                  <a:pt x="3565962" y="934492"/>
                  <a:pt x="3512292" y="786325"/>
                  <a:pt x="3573440" y="685195"/>
                </a:cubicBezTo>
                <a:cubicBezTo>
                  <a:pt x="3634588" y="584065"/>
                  <a:pt x="3752313" y="431677"/>
                  <a:pt x="3838222" y="402973"/>
                </a:cubicBezTo>
                <a:cubicBezTo>
                  <a:pt x="3924131" y="374269"/>
                  <a:pt x="3998413" y="458118"/>
                  <a:pt x="4088893" y="512970"/>
                </a:cubicBezTo>
                <a:cubicBezTo>
                  <a:pt x="4179373" y="567822"/>
                  <a:pt x="4248844" y="736308"/>
                  <a:pt x="4381103" y="732086"/>
                </a:cubicBezTo>
                <a:cubicBezTo>
                  <a:pt x="4513362" y="727864"/>
                  <a:pt x="4721277" y="502510"/>
                  <a:pt x="4882445" y="487639"/>
                </a:cubicBezTo>
                <a:cubicBezTo>
                  <a:pt x="5043613" y="472768"/>
                  <a:pt x="5211704" y="619343"/>
                  <a:pt x="5348111" y="642862"/>
                </a:cubicBezTo>
                <a:cubicBezTo>
                  <a:pt x="5484518" y="666381"/>
                  <a:pt x="5700889" y="628751"/>
                  <a:pt x="5700889" y="628751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F7534D57-8853-534F-9365-FAAA756D5CA5}"/>
              </a:ext>
            </a:extLst>
          </p:cNvPr>
          <p:cNvSpPr/>
          <p:nvPr/>
        </p:nvSpPr>
        <p:spPr>
          <a:xfrm>
            <a:off x="1907580" y="1939565"/>
            <a:ext cx="437444" cy="423333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D3B6279-DCFF-8249-87DF-4D7F3ED51F6E}"/>
              </a:ext>
            </a:extLst>
          </p:cNvPr>
          <p:cNvSpPr/>
          <p:nvPr/>
        </p:nvSpPr>
        <p:spPr>
          <a:xfrm>
            <a:off x="2342202" y="2362898"/>
            <a:ext cx="595489" cy="550334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FC768D63-3DD9-304E-B653-E937D02B9707}"/>
              </a:ext>
            </a:extLst>
          </p:cNvPr>
          <p:cNvSpPr/>
          <p:nvPr/>
        </p:nvSpPr>
        <p:spPr>
          <a:xfrm>
            <a:off x="2649824" y="2042832"/>
            <a:ext cx="189090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47B60AAE-D3F5-E142-A08E-9BE42F43880E}"/>
              </a:ext>
            </a:extLst>
          </p:cNvPr>
          <p:cNvSpPr/>
          <p:nvPr/>
        </p:nvSpPr>
        <p:spPr>
          <a:xfrm>
            <a:off x="2920759" y="1767325"/>
            <a:ext cx="189090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8FED7CB-EDD3-9A47-98D2-14DD55F39BB7}"/>
              </a:ext>
            </a:extLst>
          </p:cNvPr>
          <p:cNvSpPr/>
          <p:nvPr/>
        </p:nvSpPr>
        <p:spPr>
          <a:xfrm>
            <a:off x="3123960" y="1975677"/>
            <a:ext cx="270930" cy="274333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F2D7324-53D9-A44E-A308-852BBFE84FBC}"/>
              </a:ext>
            </a:extLst>
          </p:cNvPr>
          <p:cNvSpPr/>
          <p:nvPr/>
        </p:nvSpPr>
        <p:spPr>
          <a:xfrm>
            <a:off x="3524713" y="1996349"/>
            <a:ext cx="443090" cy="408882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BC21F2B-E713-2145-951B-2DF3D5CB2E2D}"/>
              </a:ext>
            </a:extLst>
          </p:cNvPr>
          <p:cNvSpPr/>
          <p:nvPr/>
        </p:nvSpPr>
        <p:spPr>
          <a:xfrm>
            <a:off x="4120203" y="1648061"/>
            <a:ext cx="443090" cy="408882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AF3A486-8547-1849-9965-ED3892487274}"/>
              </a:ext>
            </a:extLst>
          </p:cNvPr>
          <p:cNvSpPr/>
          <p:nvPr/>
        </p:nvSpPr>
        <p:spPr>
          <a:xfrm>
            <a:off x="4676181" y="1996009"/>
            <a:ext cx="561620" cy="554482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475CAED-8A5A-1D41-A2CF-DD3E98FA4AF4}"/>
              </a:ext>
            </a:extLst>
          </p:cNvPr>
          <p:cNvSpPr/>
          <p:nvPr/>
        </p:nvSpPr>
        <p:spPr>
          <a:xfrm>
            <a:off x="5477693" y="2060344"/>
            <a:ext cx="451553" cy="45106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F030DF-906A-1242-9CE8-CD7DE5F99728}"/>
              </a:ext>
            </a:extLst>
          </p:cNvPr>
          <p:cNvSpPr/>
          <p:nvPr/>
        </p:nvSpPr>
        <p:spPr>
          <a:xfrm>
            <a:off x="4162536" y="2163890"/>
            <a:ext cx="189090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B353EAB-6BC5-554A-901C-9D7A2802B9B3}"/>
              </a:ext>
            </a:extLst>
          </p:cNvPr>
          <p:cNvSpPr/>
          <p:nvPr/>
        </p:nvSpPr>
        <p:spPr>
          <a:xfrm>
            <a:off x="5181358" y="1823769"/>
            <a:ext cx="239892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8F051571-3CAB-134F-93C4-38ADBA4EBA04}"/>
              </a:ext>
            </a:extLst>
          </p:cNvPr>
          <p:cNvSpPr/>
          <p:nvPr/>
        </p:nvSpPr>
        <p:spPr>
          <a:xfrm rot="20700000">
            <a:off x="5630094" y="1536592"/>
            <a:ext cx="270930" cy="274333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8FE3045-70FE-D14C-9A45-24A5ECFFCB71}"/>
              </a:ext>
            </a:extLst>
          </p:cNvPr>
          <p:cNvSpPr/>
          <p:nvPr/>
        </p:nvSpPr>
        <p:spPr>
          <a:xfrm>
            <a:off x="3595266" y="2611164"/>
            <a:ext cx="189090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A5EEE765-1F37-594F-BA64-9A8E2A88EDED}"/>
              </a:ext>
            </a:extLst>
          </p:cNvPr>
          <p:cNvSpPr/>
          <p:nvPr/>
        </p:nvSpPr>
        <p:spPr>
          <a:xfrm>
            <a:off x="2384537" y="1630158"/>
            <a:ext cx="270930" cy="274333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8CF5A4FF-187C-0D4F-9F7F-DADBD03BF22C}"/>
              </a:ext>
            </a:extLst>
          </p:cNvPr>
          <p:cNvSpPr/>
          <p:nvPr/>
        </p:nvSpPr>
        <p:spPr>
          <a:xfrm>
            <a:off x="3533179" y="1566980"/>
            <a:ext cx="270930" cy="274333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91038D6C-11AC-0D4A-A824-2516692B8F1A}"/>
              </a:ext>
            </a:extLst>
          </p:cNvPr>
          <p:cNvSpPr/>
          <p:nvPr/>
        </p:nvSpPr>
        <p:spPr>
          <a:xfrm>
            <a:off x="4796701" y="1684849"/>
            <a:ext cx="189090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3CD89D0-68AA-8847-AE41-368EBA18E8CC}"/>
              </a:ext>
            </a:extLst>
          </p:cNvPr>
          <p:cNvSpPr/>
          <p:nvPr/>
        </p:nvSpPr>
        <p:spPr>
          <a:xfrm rot="20700000">
            <a:off x="5260866" y="2615027"/>
            <a:ext cx="270930" cy="274333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DD56BD9-6826-9B40-9C10-6909FD0F79B3}"/>
              </a:ext>
            </a:extLst>
          </p:cNvPr>
          <p:cNvSpPr/>
          <p:nvPr/>
        </p:nvSpPr>
        <p:spPr>
          <a:xfrm>
            <a:off x="5992156" y="1749210"/>
            <a:ext cx="443090" cy="408882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A7256CA-E76B-B841-BA38-C0A54FBD4A3B}"/>
              </a:ext>
            </a:extLst>
          </p:cNvPr>
          <p:cNvSpPr/>
          <p:nvPr/>
        </p:nvSpPr>
        <p:spPr>
          <a:xfrm>
            <a:off x="4351626" y="2498519"/>
            <a:ext cx="189090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309EF5C-65DB-594B-B353-A5D95DDF5B50}"/>
              </a:ext>
            </a:extLst>
          </p:cNvPr>
          <p:cNvSpPr/>
          <p:nvPr/>
        </p:nvSpPr>
        <p:spPr>
          <a:xfrm>
            <a:off x="2066678" y="2619955"/>
            <a:ext cx="189090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C8776594-539C-0743-97C9-CF028113D1D0}"/>
              </a:ext>
            </a:extLst>
          </p:cNvPr>
          <p:cNvSpPr/>
          <p:nvPr/>
        </p:nvSpPr>
        <p:spPr>
          <a:xfrm>
            <a:off x="6620690" y="2077770"/>
            <a:ext cx="189090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46CE8347-31BF-0F4B-A879-3BD88570FA25}"/>
              </a:ext>
            </a:extLst>
          </p:cNvPr>
          <p:cNvSpPr/>
          <p:nvPr/>
        </p:nvSpPr>
        <p:spPr>
          <a:xfrm>
            <a:off x="6276380" y="2276778"/>
            <a:ext cx="189090" cy="172240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63F69B56-AB74-5E4A-8602-A994B24A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63" y="4175890"/>
            <a:ext cx="6210545" cy="296503"/>
          </a:xfrm>
          <a:prstGeom prst="rect">
            <a:avLst/>
          </a:prstGeom>
        </p:spPr>
      </p:pic>
      <p:grpSp>
        <p:nvGrpSpPr>
          <p:cNvPr id="57" name="Groupe 56">
            <a:extLst>
              <a:ext uri="{FF2B5EF4-FFF2-40B4-BE49-F238E27FC236}">
                <a16:creationId xmlns:a16="http://schemas.microsoft.com/office/drawing/2014/main" id="{1A0F8550-6065-F648-B91B-EF1AFFC4E94D}"/>
              </a:ext>
            </a:extLst>
          </p:cNvPr>
          <p:cNvGrpSpPr/>
          <p:nvPr/>
        </p:nvGrpSpPr>
        <p:grpSpPr>
          <a:xfrm>
            <a:off x="-747204" y="4920103"/>
            <a:ext cx="3973745" cy="1885303"/>
            <a:chOff x="6044945" y="3688905"/>
            <a:chExt cx="2709857" cy="1285664"/>
          </a:xfrm>
        </p:grpSpPr>
        <p:pic>
          <p:nvPicPr>
            <p:cNvPr id="58" name="Image 57" descr="Cube-Slice-Corner.gif">
              <a:extLst>
                <a:ext uri="{FF2B5EF4-FFF2-40B4-BE49-F238E27FC236}">
                  <a16:creationId xmlns:a16="http://schemas.microsoft.com/office/drawing/2014/main" id="{BEDC48B1-7F2D-674D-BCA8-0BB9F590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315" y="3708922"/>
              <a:ext cx="2531294" cy="126564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2C2B40C-7CE0-614A-AC94-5E328B2BC8B7}"/>
                </a:ext>
              </a:extLst>
            </p:cNvPr>
            <p:cNvSpPr/>
            <p:nvPr/>
          </p:nvSpPr>
          <p:spPr bwMode="auto">
            <a:xfrm>
              <a:off x="6044945" y="3708922"/>
              <a:ext cx="1379585" cy="126564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11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9D73272-9782-B04D-A2C4-CB1E6EADF503}"/>
                </a:ext>
              </a:extLst>
            </p:cNvPr>
            <p:cNvSpPr/>
            <p:nvPr/>
          </p:nvSpPr>
          <p:spPr bwMode="auto">
            <a:xfrm>
              <a:off x="7375217" y="3688905"/>
              <a:ext cx="1379585" cy="83345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112" charset="0"/>
              </a:endParaRP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80E54DD-F08E-694E-A1B0-5142E34B57DB}"/>
              </a:ext>
            </a:extLst>
          </p:cNvPr>
          <p:cNvGrpSpPr/>
          <p:nvPr/>
        </p:nvGrpSpPr>
        <p:grpSpPr>
          <a:xfrm>
            <a:off x="4051868" y="5085541"/>
            <a:ext cx="3389825" cy="1614764"/>
            <a:chOff x="6119315" y="3708922"/>
            <a:chExt cx="2656934" cy="1265647"/>
          </a:xfrm>
        </p:grpSpPr>
        <p:pic>
          <p:nvPicPr>
            <p:cNvPr id="62" name="Image 61" descr="Cube-Slice-Corner.gif">
              <a:extLst>
                <a:ext uri="{FF2B5EF4-FFF2-40B4-BE49-F238E27FC236}">
                  <a16:creationId xmlns:a16="http://schemas.microsoft.com/office/drawing/2014/main" id="{07E71EA1-748F-1044-A5D6-A29894B54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315" y="3708922"/>
              <a:ext cx="2531294" cy="1265647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B5B3D4-EAF7-5F4E-9836-859FF110E4D5}"/>
                </a:ext>
              </a:extLst>
            </p:cNvPr>
            <p:cNvSpPr/>
            <p:nvPr/>
          </p:nvSpPr>
          <p:spPr bwMode="auto">
            <a:xfrm>
              <a:off x="7396664" y="3708922"/>
              <a:ext cx="1379585" cy="126564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112" charset="0"/>
              </a:endParaRPr>
            </a:p>
          </p:txBody>
        </p:sp>
      </p:grpSp>
      <p:sp>
        <p:nvSpPr>
          <p:cNvPr id="64" name="ZoneTexte 63">
            <a:extLst>
              <a:ext uri="{FF2B5EF4-FFF2-40B4-BE49-F238E27FC236}">
                <a16:creationId xmlns:a16="http://schemas.microsoft.com/office/drawing/2014/main" id="{377FA29B-E6E2-8243-9CD7-E3A573578015}"/>
              </a:ext>
            </a:extLst>
          </p:cNvPr>
          <p:cNvSpPr txBox="1"/>
          <p:nvPr/>
        </p:nvSpPr>
        <p:spPr>
          <a:xfrm>
            <a:off x="607401" y="1008677"/>
            <a:ext cx="5004896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Imagine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observe the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path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an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ant</a:t>
            </a:r>
            <a:endParaRPr lang="fr-FR" sz="20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FFA6556-B0B4-D242-9924-0EF3784D3308}"/>
              </a:ext>
            </a:extLst>
          </p:cNvPr>
          <p:cNvSpPr txBox="1"/>
          <p:nvPr/>
        </p:nvSpPr>
        <p:spPr>
          <a:xfrm>
            <a:off x="609398" y="4580376"/>
            <a:ext cx="6864572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imagine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trying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fr-FR" sz="2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behavior</a:t>
            </a:r>
            <a:endParaRPr lang="fr-FR" sz="20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6" name="Flèche vers la droite 65">
            <a:extLst>
              <a:ext uri="{FF2B5EF4-FFF2-40B4-BE49-F238E27FC236}">
                <a16:creationId xmlns:a16="http://schemas.microsoft.com/office/drawing/2014/main" id="{76321BE1-10D2-5841-9C49-D18C621342A1}"/>
              </a:ext>
            </a:extLst>
          </p:cNvPr>
          <p:cNvSpPr/>
          <p:nvPr/>
        </p:nvSpPr>
        <p:spPr bwMode="auto">
          <a:xfrm>
            <a:off x="3182808" y="5675621"/>
            <a:ext cx="595490" cy="37768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D624FD2-C49C-1249-B4E0-E3F9CADB22B1}"/>
              </a:ext>
            </a:extLst>
          </p:cNvPr>
          <p:cNvSpPr txBox="1"/>
          <p:nvPr/>
        </p:nvSpPr>
        <p:spPr>
          <a:xfrm>
            <a:off x="5992156" y="5448965"/>
            <a:ext cx="2832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Notion of </a:t>
            </a:r>
            <a:r>
              <a:rPr lang="fr-FR" sz="2400" b="1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</a:t>
            </a:r>
            <a:endParaRPr lang="fr-FR" sz="2400" b="1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fr-FR" sz="2400" b="1" dirty="0" err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dimensionality</a:t>
            </a:r>
            <a:endParaRPr lang="fr-FR" sz="2400" b="1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0" name="Titre 1">
            <a:extLst>
              <a:ext uri="{FF2B5EF4-FFF2-40B4-BE49-F238E27FC236}">
                <a16:creationId xmlns:a16="http://schemas.microsoft.com/office/drawing/2014/main" id="{1270EA03-A0FE-6747-BA7E-3FB80C8F8E95}"/>
              </a:ext>
            </a:extLst>
          </p:cNvPr>
          <p:cNvSpPr txBox="1">
            <a:spLocks/>
          </p:cNvSpPr>
          <p:nvPr/>
        </p:nvSpPr>
        <p:spPr>
          <a:xfrm>
            <a:off x="549680" y="227604"/>
            <a:ext cx="4543290" cy="654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On </a:t>
            </a:r>
            <a:r>
              <a:rPr lang="fr-FR" dirty="0" err="1"/>
              <a:t>complexity</a:t>
            </a:r>
            <a:endParaRPr lang="fr-FR" dirty="0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48D9EB43-9565-E845-8794-F3F2EDB8E0C6}"/>
              </a:ext>
            </a:extLst>
          </p:cNvPr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39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6" grpId="0" animBg="1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003520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Now</a:t>
            </a:r>
            <a:r>
              <a:rPr lang="fr-FR" dirty="0"/>
              <a:t> ? The </a:t>
            </a:r>
            <a:r>
              <a:rPr lang="fr-FR" b="1" dirty="0"/>
              <a:t>Bulldozer</a:t>
            </a:r>
            <a:r>
              <a:rPr lang="fr-FR" dirty="0"/>
              <a:t> </a:t>
            </a:r>
            <a:r>
              <a:rPr lang="fr-FR" dirty="0" err="1"/>
              <a:t>age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29050" y="1220595"/>
            <a:ext cx="6446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Replacing</a:t>
            </a:r>
            <a:r>
              <a:rPr lang="fr-FR" sz="2000" dirty="0"/>
              <a:t> intelligence by mass </a:t>
            </a:r>
            <a:r>
              <a:rPr lang="fr-FR" sz="2000" dirty="0" err="1"/>
              <a:t>computing</a:t>
            </a:r>
            <a:r>
              <a:rPr lang="fr-FR" sz="2000" dirty="0"/>
              <a:t> (</a:t>
            </a:r>
            <a:r>
              <a:rPr lang="fr-FR" sz="2000" dirty="0" err="1"/>
              <a:t>parallel</a:t>
            </a:r>
            <a:r>
              <a:rPr lang="fr-FR" sz="2000" dirty="0"/>
              <a:t> and HPC)</a:t>
            </a:r>
          </a:p>
          <a:p>
            <a:endParaRPr lang="fr-FR" sz="2000" dirty="0"/>
          </a:p>
        </p:txBody>
      </p:sp>
      <p:pic>
        <p:nvPicPr>
          <p:cNvPr id="8" name="Imag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3" y="1928481"/>
            <a:ext cx="5121057" cy="3395484"/>
          </a:xfrm>
          <a:prstGeom prst="rect">
            <a:avLst/>
          </a:prstGeom>
        </p:spPr>
      </p:pic>
      <p:pic>
        <p:nvPicPr>
          <p:cNvPr id="9" name="Image 8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01" y="1954137"/>
            <a:ext cx="2425700" cy="33528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732570" y="5454436"/>
            <a:ext cx="148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Deep</a:t>
            </a:r>
            <a:r>
              <a:rPr lang="fr-FR" sz="2400" b="1" dirty="0"/>
              <a:t> </a:t>
            </a:r>
            <a:r>
              <a:rPr lang="fr-FR" sz="2400" b="1" dirty="0" err="1"/>
              <a:t>blue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42593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Games</a:t>
            </a:r>
            <a:r>
              <a:rPr lang="fr-FR" dirty="0"/>
              <a:t>, </a:t>
            </a:r>
            <a:r>
              <a:rPr lang="fr-FR" dirty="0" err="1"/>
              <a:t>Minmax</a:t>
            </a:r>
            <a:r>
              <a:rPr lang="fr-FR" dirty="0"/>
              <a:t> and alpha-beta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904036" y="1123401"/>
            <a:ext cx="7725192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Ex. </a:t>
            </a:r>
            <a:r>
              <a:rPr lang="fr-FR" dirty="0" err="1"/>
              <a:t>DeepBlue</a:t>
            </a:r>
            <a:r>
              <a:rPr lang="fr-FR" dirty="0"/>
              <a:t> </a:t>
            </a:r>
            <a:r>
              <a:rPr lang="fr-FR" dirty="0" err="1"/>
              <a:t>beating</a:t>
            </a:r>
            <a:r>
              <a:rPr lang="fr-FR" dirty="0"/>
              <a:t> Kasparov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dirty="0" err="1"/>
              <a:t>Ways</a:t>
            </a:r>
            <a:r>
              <a:rPr lang="fr-FR" b="1" dirty="0"/>
              <a:t> to </a:t>
            </a:r>
            <a:r>
              <a:rPr lang="fr-FR" b="1" dirty="0" err="1"/>
              <a:t>play</a:t>
            </a:r>
            <a:endParaRPr lang="fr-FR" b="1" dirty="0"/>
          </a:p>
          <a:p>
            <a:pPr marL="742950" lvl="1" indent="-285750">
              <a:buFont typeface="Arial"/>
              <a:buChar char="•"/>
            </a:pPr>
            <a:r>
              <a:rPr lang="fr-FR" dirty="0" err="1"/>
              <a:t>Analysis</a:t>
            </a:r>
            <a:r>
              <a:rPr lang="fr-FR" dirty="0"/>
              <a:t>/</a:t>
            </a:r>
            <a:r>
              <a:rPr lang="fr-FR" dirty="0" err="1"/>
              <a:t>strategy</a:t>
            </a:r>
            <a:r>
              <a:rPr lang="fr-FR" dirty="0"/>
              <a:t>/</a:t>
            </a:r>
            <a:r>
              <a:rPr lang="fr-FR" dirty="0" err="1"/>
              <a:t>tactics</a:t>
            </a:r>
            <a:r>
              <a:rPr lang="fr-FR" dirty="0"/>
              <a:t> ?=&gt;? Move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/>
              <a:t>If/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=&gt; </a:t>
            </a:r>
            <a:r>
              <a:rPr lang="fr-FR" dirty="0" err="1"/>
              <a:t>Pick</a:t>
            </a:r>
            <a:r>
              <a:rPr lang="fr-FR" dirty="0"/>
              <a:t> the </a:t>
            </a:r>
            <a:r>
              <a:rPr lang="fr-FR" dirty="0" err="1"/>
              <a:t>highest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move possible (</a:t>
            </a:r>
            <a:r>
              <a:rPr lang="fr-FR" dirty="0" err="1"/>
              <a:t>still</a:t>
            </a:r>
            <a:r>
              <a:rPr lang="fr-FR" dirty="0"/>
              <a:t> lame)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/>
              <a:t>Look </a:t>
            </a:r>
            <a:r>
              <a:rPr lang="fr-FR" dirty="0" err="1"/>
              <a:t>ahead</a:t>
            </a:r>
            <a:r>
              <a:rPr lang="fr-FR" dirty="0"/>
              <a:t> and </a:t>
            </a:r>
            <a:r>
              <a:rPr lang="fr-FR" dirty="0" err="1"/>
              <a:t>evaluate</a:t>
            </a:r>
            <a:r>
              <a:rPr lang="fr-FR" dirty="0"/>
              <a:t> the situation (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requires</a:t>
            </a:r>
            <a:r>
              <a:rPr lang="fr-FR" dirty="0"/>
              <a:t> a </a:t>
            </a:r>
            <a:r>
              <a:rPr lang="fr-FR" dirty="0" err="1"/>
              <a:t>static</a:t>
            </a:r>
            <a:r>
              <a:rPr lang="fr-FR" dirty="0"/>
              <a:t> value)</a:t>
            </a:r>
          </a:p>
          <a:p>
            <a:pPr marL="1200150" lvl="2" indent="-285750">
              <a:buFont typeface="Arial"/>
              <a:buChar char="•"/>
            </a:pPr>
            <a:r>
              <a:rPr lang="fr-FR" dirty="0"/>
              <a:t>S = g(f1,f2,…,</a:t>
            </a:r>
            <a:r>
              <a:rPr lang="fr-FR" dirty="0" err="1"/>
              <a:t>fn</a:t>
            </a:r>
            <a:r>
              <a:rPr lang="fr-FR" dirty="0"/>
              <a:t>) = w1.f1+w2.f2+…+</a:t>
            </a:r>
            <a:r>
              <a:rPr lang="fr-FR" dirty="0" err="1"/>
              <a:t>wn.fn</a:t>
            </a:r>
            <a:r>
              <a:rPr lang="fr-FR" dirty="0"/>
              <a:t> =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scoring</a:t>
            </a:r>
            <a:r>
              <a:rPr lang="fr-FR" dirty="0"/>
              <a:t> polynomial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/>
              <a:t>Brute force </a:t>
            </a:r>
            <a:r>
              <a:rPr lang="fr-FR" dirty="0" err="1"/>
              <a:t>approach</a:t>
            </a:r>
            <a:r>
              <a:rPr lang="fr-FR" dirty="0"/>
              <a:t> = </a:t>
            </a:r>
            <a:r>
              <a:rPr lang="fr-FR" dirty="0" err="1"/>
              <a:t>evaluate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 of possibles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/>
              <a:t>… </a:t>
            </a:r>
            <a:r>
              <a:rPr lang="fr-FR" dirty="0" err="1"/>
              <a:t>However</a:t>
            </a:r>
            <a:r>
              <a:rPr lang="fr-FR" dirty="0"/>
              <a:t> 10^120 possible … </a:t>
            </a:r>
            <a:r>
              <a:rPr lang="fr-FR" dirty="0" err="1"/>
              <a:t>leafs</a:t>
            </a:r>
            <a:r>
              <a:rPr lang="fr-FR" dirty="0"/>
              <a:t> !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/>
              <a:t>So the best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look </a:t>
            </a:r>
            <a:r>
              <a:rPr lang="fr-FR" dirty="0" err="1"/>
              <a:t>ahead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possible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/>
              <a:t>And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evaluate</a:t>
            </a:r>
            <a:r>
              <a:rPr lang="fr-FR" dirty="0"/>
              <a:t> the </a:t>
            </a:r>
            <a:r>
              <a:rPr lang="fr-FR" dirty="0" err="1"/>
              <a:t>highest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leaves</a:t>
            </a:r>
            <a:endParaRPr lang="fr-FR" dirty="0">
              <a:sym typeface="Wingdings"/>
            </a:endParaRPr>
          </a:p>
        </p:txBody>
      </p:sp>
      <p:pic>
        <p:nvPicPr>
          <p:cNvPr id="8" name="Image 7" descr="imag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4" b="20183"/>
          <a:stretch/>
        </p:blipFill>
        <p:spPr>
          <a:xfrm>
            <a:off x="2186280" y="1629116"/>
            <a:ext cx="1879683" cy="1970032"/>
          </a:xfrm>
          <a:prstGeom prst="rect">
            <a:avLst/>
          </a:prstGeom>
        </p:spPr>
      </p:pic>
      <p:pic>
        <p:nvPicPr>
          <p:cNvPr id="11" name="Image 10" descr="199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0" y="1500838"/>
            <a:ext cx="2741214" cy="2059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020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Games</a:t>
            </a:r>
            <a:r>
              <a:rPr lang="fr-FR" dirty="0"/>
              <a:t>, </a:t>
            </a:r>
            <a:r>
              <a:rPr lang="fr-FR" dirty="0" err="1"/>
              <a:t>Minmax</a:t>
            </a:r>
            <a:r>
              <a:rPr lang="fr-FR" dirty="0"/>
              <a:t> and alpha-beta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62917" y="1072089"/>
            <a:ext cx="6506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computer beats a </a:t>
            </a:r>
            <a:r>
              <a:rPr lang="fr-FR" dirty="0" err="1"/>
              <a:t>chessmaster</a:t>
            </a:r>
            <a:r>
              <a:rPr lang="fr-FR" dirty="0"/>
              <a:t>: </a:t>
            </a:r>
            <a:r>
              <a:rPr lang="fr-FR" b="1" dirty="0" err="1"/>
              <a:t>Min-max</a:t>
            </a:r>
            <a:r>
              <a:rPr lang="fr-FR" b="1" dirty="0"/>
              <a:t> </a:t>
            </a:r>
            <a:r>
              <a:rPr lang="fr-FR" b="1" dirty="0" err="1"/>
              <a:t>algorithm</a:t>
            </a:r>
            <a:endParaRPr lang="fr-FR" b="1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We</a:t>
            </a:r>
            <a:r>
              <a:rPr lang="fr-FR" dirty="0"/>
              <a:t> have a fitness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i="1" dirty="0" err="1"/>
              <a:t>chess</a:t>
            </a:r>
            <a:r>
              <a:rPr lang="fr-FR" i="1" dirty="0"/>
              <a:t> </a:t>
            </a:r>
            <a:r>
              <a:rPr lang="fr-FR" i="1" dirty="0" err="1"/>
              <a:t>tree</a:t>
            </a:r>
            <a:endParaRPr lang="fr-FR" i="1" dirty="0"/>
          </a:p>
          <a:p>
            <a:pPr marL="742950" lvl="1" indent="-285750">
              <a:buFont typeface="Arial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view</a:t>
            </a:r>
            <a:r>
              <a:rPr lang="fr-FR" dirty="0"/>
              <a:t> of the « </a:t>
            </a:r>
            <a:r>
              <a:rPr lang="fr-FR" dirty="0" err="1"/>
              <a:t>Maximizing</a:t>
            </a:r>
            <a:r>
              <a:rPr lang="fr-FR" dirty="0"/>
              <a:t> </a:t>
            </a:r>
            <a:r>
              <a:rPr lang="fr-FR" dirty="0" err="1"/>
              <a:t>player</a:t>
            </a:r>
            <a:r>
              <a:rPr lang="fr-FR" dirty="0"/>
              <a:t> »</a:t>
            </a:r>
            <a:endParaRPr lang="fr-FR" dirty="0">
              <a:sym typeface="Wingdings"/>
            </a:endParaRPr>
          </a:p>
        </p:txBody>
      </p:sp>
      <p:pic>
        <p:nvPicPr>
          <p:cNvPr id="8" name="Image 7" descr="minima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06" y="3235118"/>
            <a:ext cx="5787077" cy="34722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0515" y="4804693"/>
            <a:ext cx="282243" cy="4033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309054" y="4804693"/>
            <a:ext cx="282243" cy="4033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590422" y="4804693"/>
            <a:ext cx="282243" cy="4033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801747" y="4804693"/>
            <a:ext cx="282243" cy="4033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101363" y="3623016"/>
            <a:ext cx="282243" cy="4033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5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Games</a:t>
            </a:r>
            <a:r>
              <a:rPr lang="fr-FR" dirty="0"/>
              <a:t>, </a:t>
            </a:r>
            <a:r>
              <a:rPr lang="fr-FR" dirty="0" err="1"/>
              <a:t>Minmax</a:t>
            </a:r>
            <a:r>
              <a:rPr lang="fr-FR" dirty="0"/>
              <a:t> and alpha-beta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62917" y="1072089"/>
            <a:ext cx="6506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computer beats a </a:t>
            </a:r>
            <a:r>
              <a:rPr lang="fr-FR" dirty="0" err="1"/>
              <a:t>chessmaster</a:t>
            </a:r>
            <a:r>
              <a:rPr lang="fr-FR" dirty="0"/>
              <a:t>: </a:t>
            </a:r>
            <a:r>
              <a:rPr lang="fr-FR" b="1" dirty="0" err="1"/>
              <a:t>Min-max</a:t>
            </a:r>
            <a:r>
              <a:rPr lang="fr-FR" b="1" dirty="0"/>
              <a:t> </a:t>
            </a:r>
            <a:r>
              <a:rPr lang="fr-FR" b="1" dirty="0" err="1"/>
              <a:t>algorithm</a:t>
            </a:r>
            <a:endParaRPr lang="fr-FR" b="1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We</a:t>
            </a:r>
            <a:r>
              <a:rPr lang="fr-FR" dirty="0"/>
              <a:t> have a fitness </a:t>
            </a:r>
            <a:r>
              <a:rPr lang="fr-FR" dirty="0" err="1"/>
              <a:t>function</a:t>
            </a:r>
            <a:r>
              <a:rPr lang="fr-FR" dirty="0"/>
              <a:t> and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i="1" dirty="0" err="1"/>
              <a:t>chess</a:t>
            </a:r>
            <a:r>
              <a:rPr lang="fr-FR" i="1" dirty="0"/>
              <a:t> </a:t>
            </a:r>
            <a:r>
              <a:rPr lang="fr-FR" i="1" dirty="0" err="1"/>
              <a:t>tree</a:t>
            </a:r>
            <a:endParaRPr lang="fr-FR" i="1" dirty="0"/>
          </a:p>
          <a:p>
            <a:pPr marL="742950" lvl="1" indent="-285750">
              <a:buFont typeface="Arial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view</a:t>
            </a:r>
            <a:r>
              <a:rPr lang="fr-FR" dirty="0"/>
              <a:t> of the « </a:t>
            </a:r>
            <a:r>
              <a:rPr lang="fr-FR" dirty="0" err="1"/>
              <a:t>Maximizing</a:t>
            </a:r>
            <a:r>
              <a:rPr lang="fr-FR" dirty="0"/>
              <a:t> </a:t>
            </a:r>
            <a:r>
              <a:rPr lang="fr-FR" dirty="0" err="1"/>
              <a:t>player</a:t>
            </a:r>
            <a:r>
              <a:rPr lang="fr-FR" dirty="0"/>
              <a:t> »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/>
              <a:t>But</a:t>
            </a:r>
            <a:r>
              <a:rPr lang="fr-FR" b="1" dirty="0"/>
              <a:t> the </a:t>
            </a:r>
            <a:r>
              <a:rPr lang="fr-FR" b="1" dirty="0" err="1"/>
              <a:t>minimizing</a:t>
            </a:r>
            <a:r>
              <a:rPr lang="fr-FR" b="1" dirty="0"/>
              <a:t> </a:t>
            </a:r>
            <a:r>
              <a:rPr lang="fr-FR" b="1" dirty="0" err="1"/>
              <a:t>player</a:t>
            </a:r>
            <a:r>
              <a:rPr lang="fr-FR" b="1" dirty="0"/>
              <a:t> </a:t>
            </a:r>
            <a:r>
              <a:rPr lang="fr-FR" b="1" dirty="0" err="1"/>
              <a:t>alternates</a:t>
            </a:r>
            <a:endParaRPr lang="fr-FR" b="1" dirty="0"/>
          </a:p>
          <a:p>
            <a:pPr marL="742950" lvl="1" indent="-285750">
              <a:buFont typeface="Arial"/>
              <a:buChar char="•"/>
            </a:pPr>
            <a:r>
              <a:rPr lang="fr-FR" dirty="0"/>
              <a:t>So </a:t>
            </a:r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choose</a:t>
            </a:r>
            <a:r>
              <a:rPr lang="fr-FR" dirty="0"/>
              <a:t> the max … but </a:t>
            </a:r>
            <a:r>
              <a:rPr lang="fr-FR" b="1" dirty="0"/>
              <a:t>the max of the </a:t>
            </a:r>
            <a:r>
              <a:rPr lang="fr-FR" b="1" dirty="0" err="1"/>
              <a:t>mins</a:t>
            </a:r>
            <a:r>
              <a:rPr lang="fr-FR" b="1" dirty="0"/>
              <a:t> </a:t>
            </a:r>
            <a:r>
              <a:rPr lang="fr-FR" dirty="0">
                <a:sym typeface="Wingdings"/>
              </a:rPr>
              <a:t>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Need</a:t>
            </a:r>
            <a:r>
              <a:rPr lang="fr-FR" dirty="0"/>
              <a:t> to go as far down the </a:t>
            </a:r>
            <a:r>
              <a:rPr lang="fr-FR" dirty="0" err="1"/>
              <a:t>tree</a:t>
            </a:r>
            <a:r>
              <a:rPr lang="fr-FR" dirty="0"/>
              <a:t> as possible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14 </a:t>
            </a:r>
            <a:r>
              <a:rPr lang="fr-FR" dirty="0" err="1"/>
              <a:t>levels</a:t>
            </a:r>
            <a:r>
              <a:rPr lang="fr-FR" dirty="0"/>
              <a:t> </a:t>
            </a:r>
            <a:r>
              <a:rPr lang="fr-FR" dirty="0" err="1"/>
              <a:t>separates</a:t>
            </a:r>
            <a:r>
              <a:rPr lang="fr-FR" dirty="0"/>
              <a:t> a </a:t>
            </a:r>
            <a:r>
              <a:rPr lang="fr-FR" dirty="0" err="1"/>
              <a:t>moron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master !</a:t>
            </a:r>
          </a:p>
          <a:p>
            <a:pPr marL="742950" lvl="1" indent="-285750">
              <a:buFont typeface="Arial"/>
              <a:buChar char="•"/>
            </a:pPr>
            <a:endParaRPr lang="fr-FR" dirty="0">
              <a:sym typeface="Wingdings"/>
            </a:endParaRPr>
          </a:p>
        </p:txBody>
      </p:sp>
      <p:pic>
        <p:nvPicPr>
          <p:cNvPr id="8" name="Image 7" descr="minima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06" y="3235118"/>
            <a:ext cx="5787077" cy="3472246"/>
          </a:xfrm>
          <a:prstGeom prst="rect">
            <a:avLst/>
          </a:prstGeom>
        </p:spPr>
      </p:pic>
      <p:sp>
        <p:nvSpPr>
          <p:cNvPr id="14" name="Rectangle à coins arrondis 13"/>
          <p:cNvSpPr/>
          <p:nvPr/>
        </p:nvSpPr>
        <p:spPr>
          <a:xfrm>
            <a:off x="4887919" y="4669277"/>
            <a:ext cx="551654" cy="52593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3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Games</a:t>
            </a:r>
            <a:r>
              <a:rPr lang="fr-FR" dirty="0"/>
              <a:t>, </a:t>
            </a:r>
            <a:r>
              <a:rPr lang="fr-FR" dirty="0" err="1"/>
              <a:t>Minmax</a:t>
            </a:r>
            <a:r>
              <a:rPr lang="fr-FR" dirty="0"/>
              <a:t> and alpha-beta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minima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06" y="1213009"/>
            <a:ext cx="4565794" cy="273947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39891" y="3772893"/>
            <a:ext cx="81612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Alpha beta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layered</a:t>
            </a:r>
            <a:r>
              <a:rPr lang="fr-FR" b="1" dirty="0"/>
              <a:t> over </a:t>
            </a:r>
            <a:r>
              <a:rPr lang="fr-FR" dirty="0" err="1"/>
              <a:t>minmax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large parts of the </a:t>
            </a:r>
            <a:r>
              <a:rPr lang="fr-FR" dirty="0" err="1"/>
              <a:t>tree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/>
              <a:t>The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as </a:t>
            </a:r>
            <a:r>
              <a:rPr lang="fr-FR" dirty="0" err="1"/>
              <a:t>soon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a </a:t>
            </a:r>
            <a:r>
              <a:rPr lang="fr-FR" dirty="0" err="1"/>
              <a:t>branch</a:t>
            </a:r>
            <a:r>
              <a:rPr lang="fr-FR" dirty="0"/>
              <a:t>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 value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Stop </a:t>
            </a:r>
            <a:r>
              <a:rPr lang="fr-FR" dirty="0" err="1"/>
              <a:t>evaluating</a:t>
            </a:r>
            <a:r>
              <a:rPr lang="fr-FR" dirty="0"/>
              <a:t>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sub</a:t>
            </a:r>
            <a:r>
              <a:rPr lang="fr-FR" dirty="0"/>
              <a:t>-branches and </a:t>
            </a:r>
            <a:r>
              <a:rPr lang="fr-FR" dirty="0" err="1"/>
              <a:t>try</a:t>
            </a:r>
            <a:r>
              <a:rPr lang="fr-FR" dirty="0"/>
              <a:t> to go </a:t>
            </a:r>
            <a:r>
              <a:rPr lang="fr-FR" dirty="0" err="1"/>
              <a:t>further</a:t>
            </a:r>
            <a:r>
              <a:rPr lang="fr-FR" dirty="0"/>
              <a:t> down 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!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>
                <a:sym typeface="Wingdings"/>
              </a:rPr>
              <a:t>Problem</a:t>
            </a:r>
            <a:r>
              <a:rPr lang="fr-FR" dirty="0">
                <a:sym typeface="Wingdings"/>
              </a:rPr>
              <a:t> of how </a:t>
            </a:r>
            <a:r>
              <a:rPr lang="fr-FR" dirty="0" err="1">
                <a:sym typeface="Wingdings"/>
              </a:rPr>
              <a:t>deep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can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we</a:t>
            </a:r>
            <a:r>
              <a:rPr lang="fr-FR" dirty="0">
                <a:sym typeface="Wingdings"/>
              </a:rPr>
              <a:t> go ? Use an </a:t>
            </a:r>
            <a:r>
              <a:rPr lang="fr-FR" dirty="0" err="1">
                <a:sym typeface="Wingdings"/>
              </a:rPr>
              <a:t>insurance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policy</a:t>
            </a:r>
            <a:r>
              <a:rPr lang="fr-FR" dirty="0">
                <a:sym typeface="Wingdings"/>
              </a:rPr>
              <a:t> on </a:t>
            </a:r>
            <a:r>
              <a:rPr lang="fr-FR" dirty="0" err="1">
                <a:sym typeface="Wingdings"/>
              </a:rPr>
              <a:t>level</a:t>
            </a:r>
            <a:r>
              <a:rPr lang="fr-FR" dirty="0">
                <a:sym typeface="Wingdings"/>
              </a:rPr>
              <a:t> (d-1)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ym typeface="Wingdings"/>
              </a:rPr>
              <a:t>This </a:t>
            </a:r>
            <a:r>
              <a:rPr lang="fr-FR" dirty="0" err="1">
                <a:sym typeface="Wingdings"/>
              </a:rPr>
              <a:t>idea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is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called</a:t>
            </a:r>
            <a:r>
              <a:rPr lang="fr-FR" dirty="0">
                <a:sym typeface="Wingdings"/>
              </a:rPr>
              <a:t> progressive </a:t>
            </a:r>
            <a:r>
              <a:rPr lang="fr-FR" dirty="0" err="1">
                <a:sym typeface="Wingdings"/>
              </a:rPr>
              <a:t>deepening</a:t>
            </a:r>
            <a:endParaRPr lang="fr-FR" dirty="0">
              <a:sym typeface="Wingdings"/>
            </a:endParaRPr>
          </a:p>
          <a:p>
            <a:r>
              <a:rPr lang="fr-FR" dirty="0" err="1">
                <a:sym typeface="Wingdings"/>
              </a:rPr>
              <a:t>Deep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blue</a:t>
            </a:r>
            <a:r>
              <a:rPr lang="fr-FR" dirty="0">
                <a:sym typeface="Wingdings"/>
              </a:rPr>
              <a:t> = all </a:t>
            </a:r>
            <a:r>
              <a:rPr lang="fr-FR" dirty="0" err="1">
                <a:sym typeface="Wingdings"/>
              </a:rPr>
              <a:t>this</a:t>
            </a:r>
            <a:r>
              <a:rPr lang="fr-FR" dirty="0">
                <a:sym typeface="Wingdings"/>
              </a:rPr>
              <a:t> + </a:t>
            </a:r>
            <a:r>
              <a:rPr lang="fr-FR" dirty="0" err="1">
                <a:sym typeface="Wingdings"/>
              </a:rPr>
              <a:t>parallel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computing</a:t>
            </a:r>
            <a:r>
              <a:rPr lang="fr-FR" dirty="0">
                <a:sym typeface="Wingdings"/>
              </a:rPr>
              <a:t> + books + </a:t>
            </a:r>
            <a:r>
              <a:rPr lang="fr-FR" dirty="0" err="1">
                <a:sym typeface="Wingdings"/>
              </a:rPr>
              <a:t>uneven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tree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dev</a:t>
            </a:r>
            <a:r>
              <a:rPr lang="fr-FR" dirty="0">
                <a:sym typeface="Wingdings"/>
              </a:rPr>
              <a:t>.</a:t>
            </a:r>
          </a:p>
          <a:p>
            <a:r>
              <a:rPr lang="fr-FR" dirty="0">
                <a:sym typeface="Wingdings"/>
              </a:rPr>
              <a:t>So </a:t>
            </a:r>
            <a:r>
              <a:rPr lang="fr-FR" dirty="0" err="1">
                <a:sym typeface="Wingdings"/>
              </a:rPr>
              <a:t>deep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blue</a:t>
            </a:r>
            <a:r>
              <a:rPr lang="fr-FR" dirty="0">
                <a:sym typeface="Wingdings"/>
              </a:rPr>
              <a:t> intelligent ? </a:t>
            </a:r>
            <a:r>
              <a:rPr lang="fr-FR" dirty="0" err="1">
                <a:sym typeface="Wingdings"/>
              </a:rPr>
              <a:t>Maybe</a:t>
            </a:r>
            <a:r>
              <a:rPr lang="fr-FR" dirty="0">
                <a:sym typeface="Wingdings"/>
              </a:rPr>
              <a:t> … but </a:t>
            </a:r>
            <a:r>
              <a:rPr lang="fr-FR" dirty="0" err="1">
                <a:sym typeface="Wingdings"/>
              </a:rPr>
              <a:t>mostly</a:t>
            </a:r>
            <a:r>
              <a:rPr lang="fr-FR" dirty="0">
                <a:sym typeface="Wingdings"/>
              </a:rPr>
              <a:t> </a:t>
            </a:r>
            <a:r>
              <a:rPr lang="fr-FR" b="1" dirty="0">
                <a:sym typeface="Wingdings"/>
              </a:rPr>
              <a:t>bulldozer </a:t>
            </a:r>
            <a:r>
              <a:rPr lang="fr-FR" dirty="0">
                <a:sym typeface="Wingdings"/>
              </a:rPr>
              <a:t>intelligence</a:t>
            </a:r>
          </a:p>
          <a:p>
            <a:r>
              <a:rPr lang="fr-FR" dirty="0" err="1">
                <a:sym typeface="Wingdings"/>
              </a:rPr>
              <a:t>Remember</a:t>
            </a:r>
            <a:r>
              <a:rPr lang="fr-FR" dirty="0">
                <a:sym typeface="Wingdings"/>
              </a:rPr>
              <a:t> to </a:t>
            </a:r>
            <a:r>
              <a:rPr lang="fr-FR" dirty="0" err="1">
                <a:sym typeface="Wingdings"/>
              </a:rPr>
              <a:t>avoid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overkill</a:t>
            </a:r>
            <a:r>
              <a:rPr lang="fr-FR" dirty="0">
                <a:sym typeface="Wingdings"/>
              </a:rPr>
              <a:t> =&gt; </a:t>
            </a:r>
            <a:r>
              <a:rPr lang="fr-FR" dirty="0" err="1">
                <a:sym typeface="Wingdings"/>
              </a:rPr>
              <a:t>eg</a:t>
            </a:r>
            <a:r>
              <a:rPr lang="fr-FR" dirty="0">
                <a:sym typeface="Wingdings"/>
              </a:rPr>
              <a:t>. Ressource allocation = </a:t>
            </a:r>
            <a:r>
              <a:rPr lang="fr-FR" dirty="0" err="1">
                <a:sym typeface="Wingdings"/>
              </a:rPr>
              <a:t>Constraints</a:t>
            </a:r>
            <a:r>
              <a:rPr lang="fr-FR" dirty="0">
                <a:sym typeface="Wingdings"/>
              </a:rPr>
              <a:t> </a:t>
            </a:r>
            <a:r>
              <a:rPr lang="fr-FR" dirty="0" err="1">
                <a:sym typeface="Wingdings"/>
              </a:rPr>
              <a:t>problem</a:t>
            </a:r>
            <a:endParaRPr lang="fr-FR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986483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Going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21610C4-2F01-684F-BC8D-A88B0F2A7402}"/>
              </a:ext>
            </a:extLst>
          </p:cNvPr>
          <p:cNvSpPr/>
          <p:nvPr/>
        </p:nvSpPr>
        <p:spPr>
          <a:xfrm>
            <a:off x="699075" y="1093513"/>
            <a:ext cx="7817343" cy="211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sz="2000" dirty="0"/>
              <a:t>As </a:t>
            </a:r>
            <a:r>
              <a:rPr lang="fr-FR" sz="2000" dirty="0" err="1"/>
              <a:t>we</a:t>
            </a:r>
            <a:r>
              <a:rPr lang="fr-FR" sz="2000" dirty="0"/>
              <a:t> have </a:t>
            </a:r>
            <a:r>
              <a:rPr lang="fr-FR" sz="2000" dirty="0" err="1"/>
              <a:t>discussed</a:t>
            </a:r>
            <a:r>
              <a:rPr lang="fr-FR" sz="2000" dirty="0"/>
              <a:t> </a:t>
            </a:r>
            <a:r>
              <a:rPr lang="fr-FR" sz="2000" dirty="0" err="1"/>
              <a:t>earlier</a:t>
            </a:r>
            <a:r>
              <a:rPr lang="fr-FR" sz="2000" dirty="0"/>
              <a:t> …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fr-FR" dirty="0" err="1"/>
              <a:t>Artificial</a:t>
            </a:r>
            <a:r>
              <a:rPr lang="fr-FR" dirty="0"/>
              <a:t> intelligence </a:t>
            </a:r>
            <a:r>
              <a:rPr lang="fr-FR" dirty="0" err="1"/>
              <a:t>was</a:t>
            </a:r>
            <a:r>
              <a:rPr lang="fr-FR" dirty="0"/>
              <a:t> set to </a:t>
            </a:r>
            <a:r>
              <a:rPr lang="fr-FR" dirty="0" err="1"/>
              <a:t>simulate</a:t>
            </a:r>
            <a:r>
              <a:rPr lang="fr-FR" dirty="0"/>
              <a:t> intelligence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fr-FR" dirty="0"/>
              <a:t>But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symbolic</a:t>
            </a:r>
            <a:r>
              <a:rPr lang="fr-FR" dirty="0"/>
              <a:t> and </a:t>
            </a:r>
            <a:r>
              <a:rPr lang="fr-FR" dirty="0" err="1"/>
              <a:t>rule-based</a:t>
            </a:r>
            <a:r>
              <a:rPr lang="fr-FR" dirty="0"/>
              <a:t> </a:t>
            </a:r>
            <a:r>
              <a:rPr lang="fr-FR" dirty="0" err="1"/>
              <a:t>approaches</a:t>
            </a:r>
            <a:endParaRPr lang="fr-FR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wide</a:t>
            </a:r>
            <a:r>
              <a:rPr lang="fr-FR" dirty="0"/>
              <a:t> </a:t>
            </a:r>
            <a:r>
              <a:rPr lang="fr-FR" dirty="0" err="1"/>
              <a:t>controversies</a:t>
            </a:r>
            <a:r>
              <a:rPr lang="fr-FR" dirty="0"/>
              <a:t> about AI (</a:t>
            </a:r>
            <a:r>
              <a:rPr lang="fr-FR" dirty="0" err="1"/>
              <a:t>weak</a:t>
            </a:r>
            <a:r>
              <a:rPr lang="fr-FR" dirty="0"/>
              <a:t> vs. </a:t>
            </a:r>
            <a:r>
              <a:rPr lang="fr-FR" dirty="0" err="1"/>
              <a:t>strong</a:t>
            </a:r>
            <a:r>
              <a:rPr lang="fr-FR" dirty="0"/>
              <a:t>, </a:t>
            </a:r>
            <a:r>
              <a:rPr lang="fr-FR" dirty="0" err="1"/>
              <a:t>feasible</a:t>
            </a:r>
            <a:r>
              <a:rPr lang="fr-FR" dirty="0"/>
              <a:t> vs. </a:t>
            </a:r>
            <a:r>
              <a:rPr lang="fr-FR" dirty="0" err="1"/>
              <a:t>fake</a:t>
            </a:r>
            <a:r>
              <a:rPr lang="fr-FR" dirty="0"/>
              <a:t>)</a:t>
            </a:r>
          </a:p>
          <a:p>
            <a:pPr>
              <a:lnSpc>
                <a:spcPct val="110000"/>
              </a:lnSpc>
            </a:pPr>
            <a:r>
              <a:rPr lang="fr-FR" sz="2000" dirty="0" err="1"/>
              <a:t>Avoiding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</a:t>
            </a:r>
            <a:r>
              <a:rPr lang="fr-FR" sz="2000" dirty="0" err="1"/>
              <a:t>debate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discuss</a:t>
            </a:r>
            <a:r>
              <a:rPr lang="fr-FR" sz="2000" dirty="0"/>
              <a:t> </a:t>
            </a:r>
            <a:r>
              <a:rPr lang="fr-FR" sz="2000" dirty="0" err="1"/>
              <a:t>here</a:t>
            </a:r>
            <a:r>
              <a:rPr lang="fr-FR" sz="2000" dirty="0"/>
              <a:t> </a:t>
            </a:r>
            <a:r>
              <a:rPr lang="fr-FR" sz="2000" b="1" i="1" dirty="0"/>
              <a:t>machine </a:t>
            </a:r>
            <a:r>
              <a:rPr lang="fr-FR" sz="2000" b="1" i="1" dirty="0" err="1"/>
              <a:t>learning</a:t>
            </a:r>
            <a:r>
              <a:rPr lang="fr-FR" sz="2000" dirty="0"/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of an approximation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active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recently</a:t>
            </a:r>
            <a:r>
              <a:rPr lang="fr-FR" dirty="0"/>
              <a:t>, and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wide</a:t>
            </a:r>
            <a:r>
              <a:rPr lang="fr-FR" dirty="0"/>
              <a:t> topics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BC92765-383E-FE4B-976E-D6F08BFD2C12}"/>
              </a:ext>
            </a:extLst>
          </p:cNvPr>
          <p:cNvSpPr/>
          <p:nvPr/>
        </p:nvSpPr>
        <p:spPr>
          <a:xfrm>
            <a:off x="1121545" y="3417841"/>
            <a:ext cx="2938509" cy="293850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E607EC5-D516-7047-8CF5-F424E94FB27E}"/>
              </a:ext>
            </a:extLst>
          </p:cNvPr>
          <p:cNvSpPr/>
          <p:nvPr/>
        </p:nvSpPr>
        <p:spPr>
          <a:xfrm>
            <a:off x="1446395" y="4033230"/>
            <a:ext cx="2271054" cy="22710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7A26DD7-ECDE-AE4B-834A-547C40B6484A}"/>
              </a:ext>
            </a:extLst>
          </p:cNvPr>
          <p:cNvSpPr/>
          <p:nvPr/>
        </p:nvSpPr>
        <p:spPr>
          <a:xfrm>
            <a:off x="1893734" y="4885215"/>
            <a:ext cx="1376373" cy="13763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15D1465-EB70-524D-8087-1FE8FC48968F}"/>
              </a:ext>
            </a:extLst>
          </p:cNvPr>
          <p:cNvSpPr/>
          <p:nvPr/>
        </p:nvSpPr>
        <p:spPr>
          <a:xfrm>
            <a:off x="2137027" y="5328943"/>
            <a:ext cx="889786" cy="88978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F8A3CCD-4547-A74F-9155-3BFFCCB6D646}"/>
              </a:ext>
            </a:extLst>
          </p:cNvPr>
          <p:cNvSpPr txBox="1"/>
          <p:nvPr/>
        </p:nvSpPr>
        <p:spPr>
          <a:xfrm>
            <a:off x="4359751" y="3408465"/>
            <a:ext cx="3340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Artificial</a:t>
            </a:r>
            <a:r>
              <a:rPr lang="fr-FR" sz="2400" b="1" dirty="0"/>
              <a:t> Intelligence (AI)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C4299C-D73D-E446-A7A5-97FBE8807D68}"/>
              </a:ext>
            </a:extLst>
          </p:cNvPr>
          <p:cNvSpPr txBox="1"/>
          <p:nvPr/>
        </p:nvSpPr>
        <p:spPr>
          <a:xfrm>
            <a:off x="4359751" y="4098138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Machine Learning (ML)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0DE5E0-D939-F241-BAA0-9434534AC330}"/>
              </a:ext>
            </a:extLst>
          </p:cNvPr>
          <p:cNvSpPr txBox="1"/>
          <p:nvPr/>
        </p:nvSpPr>
        <p:spPr>
          <a:xfrm>
            <a:off x="4384904" y="4854976"/>
            <a:ext cx="3003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Neural Networks (NN)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D2AFBC7-6F0A-1A41-B3B1-6BB65E44BE09}"/>
              </a:ext>
            </a:extLst>
          </p:cNvPr>
          <p:cNvSpPr txBox="1"/>
          <p:nvPr/>
        </p:nvSpPr>
        <p:spPr>
          <a:xfrm>
            <a:off x="4384904" y="5591157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Deep</a:t>
            </a:r>
            <a:r>
              <a:rPr lang="fr-FR" sz="2400" b="1" dirty="0"/>
              <a:t> Learning (DL)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DC5A5AD-2B54-5348-A513-51D6A2C9031D}"/>
              </a:ext>
            </a:extLst>
          </p:cNvPr>
          <p:cNvCxnSpPr/>
          <p:nvPr/>
        </p:nvCxnSpPr>
        <p:spPr>
          <a:xfrm>
            <a:off x="2581920" y="3639297"/>
            <a:ext cx="16616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2391CDD-6687-004E-AF62-D863A73245FE}"/>
              </a:ext>
            </a:extLst>
          </p:cNvPr>
          <p:cNvCxnSpPr/>
          <p:nvPr/>
        </p:nvCxnSpPr>
        <p:spPr>
          <a:xfrm>
            <a:off x="2590799" y="4328970"/>
            <a:ext cx="16616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B406020-8310-4E47-B2C6-D3A5258740EF}"/>
              </a:ext>
            </a:extLst>
          </p:cNvPr>
          <p:cNvCxnSpPr/>
          <p:nvPr/>
        </p:nvCxnSpPr>
        <p:spPr>
          <a:xfrm>
            <a:off x="2614278" y="5085808"/>
            <a:ext cx="16616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7651F19-A96F-3F43-B69F-3BFF3B3A4F24}"/>
              </a:ext>
            </a:extLst>
          </p:cNvPr>
          <p:cNvCxnSpPr/>
          <p:nvPr/>
        </p:nvCxnSpPr>
        <p:spPr>
          <a:xfrm>
            <a:off x="2614278" y="5821989"/>
            <a:ext cx="16616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34DB13F-EC16-904C-B644-6A0AA683A0B4}"/>
              </a:ext>
            </a:extLst>
          </p:cNvPr>
          <p:cNvSpPr txBox="1"/>
          <p:nvPr/>
        </p:nvSpPr>
        <p:spPr>
          <a:xfrm>
            <a:off x="1569945" y="4731793"/>
            <a:ext cx="581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SVM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E632DBE-5B70-C740-B3DF-83DC785B3EAA}"/>
              </a:ext>
            </a:extLst>
          </p:cNvPr>
          <p:cNvSpPr txBox="1"/>
          <p:nvPr/>
        </p:nvSpPr>
        <p:spPr>
          <a:xfrm>
            <a:off x="2121568" y="4426874"/>
            <a:ext cx="93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>
                <a:solidFill>
                  <a:srgbClr val="FF0000"/>
                </a:solidFill>
              </a:rPr>
              <a:t>Bayesian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D7A0CBE-2A43-0D42-B7F0-273C4EA5D8FB}"/>
              </a:ext>
            </a:extLst>
          </p:cNvPr>
          <p:cNvSpPr txBox="1"/>
          <p:nvPr/>
        </p:nvSpPr>
        <p:spPr>
          <a:xfrm>
            <a:off x="2936468" y="4695188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GMM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CE40642-ABB9-0F43-9BC1-7B2A4E2A30EE}"/>
              </a:ext>
            </a:extLst>
          </p:cNvPr>
          <p:cNvSpPr txBox="1"/>
          <p:nvPr/>
        </p:nvSpPr>
        <p:spPr>
          <a:xfrm>
            <a:off x="4359751" y="3764707"/>
            <a:ext cx="473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/>
              <a:t>Any</a:t>
            </a:r>
            <a:r>
              <a:rPr lang="fr-FR" sz="1600" i="1" dirty="0"/>
              <a:t> technique </a:t>
            </a:r>
            <a:r>
              <a:rPr lang="fr-FR" sz="1600" i="1" dirty="0" err="1"/>
              <a:t>allowing</a:t>
            </a:r>
            <a:r>
              <a:rPr lang="fr-FR" sz="1600" i="1" dirty="0"/>
              <a:t> machines to </a:t>
            </a:r>
            <a:r>
              <a:rPr lang="fr-FR" sz="1600" i="1" dirty="0" err="1"/>
              <a:t>solve</a:t>
            </a:r>
            <a:r>
              <a:rPr lang="fr-FR" sz="1600" i="1" dirty="0"/>
              <a:t> </a:t>
            </a:r>
            <a:r>
              <a:rPr lang="fr-FR" sz="1600" i="1" dirty="0" err="1"/>
              <a:t>human</a:t>
            </a:r>
            <a:r>
              <a:rPr lang="fr-FR" sz="1600" i="1" dirty="0"/>
              <a:t> </a:t>
            </a:r>
            <a:r>
              <a:rPr lang="fr-FR" sz="1600" i="1" dirty="0" err="1"/>
              <a:t>tasks</a:t>
            </a:r>
            <a:endParaRPr lang="fr-FR" sz="1600" i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32749E5-6D40-B64D-92B1-28F90001B025}"/>
              </a:ext>
            </a:extLst>
          </p:cNvPr>
          <p:cNvSpPr txBox="1"/>
          <p:nvPr/>
        </p:nvSpPr>
        <p:spPr>
          <a:xfrm>
            <a:off x="4359751" y="4466651"/>
            <a:ext cx="3680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Learning </a:t>
            </a:r>
            <a:r>
              <a:rPr lang="fr-FR" sz="1600" i="1" dirty="0" err="1"/>
              <a:t>inference</a:t>
            </a:r>
            <a:r>
              <a:rPr lang="fr-FR" sz="1600" i="1" dirty="0"/>
              <a:t> </a:t>
            </a:r>
            <a:r>
              <a:rPr lang="fr-FR" sz="1600" i="1" dirty="0" err="1"/>
              <a:t>models</a:t>
            </a:r>
            <a:r>
              <a:rPr lang="fr-FR" sz="1600" i="1" dirty="0"/>
              <a:t> </a:t>
            </a:r>
            <a:r>
              <a:rPr lang="fr-FR" sz="1600" i="1" dirty="0" err="1"/>
              <a:t>from</a:t>
            </a:r>
            <a:r>
              <a:rPr lang="fr-FR" sz="1600" i="1" dirty="0"/>
              <a:t> </a:t>
            </a:r>
            <a:r>
              <a:rPr lang="fr-FR" sz="1600" i="1" dirty="0" err="1"/>
              <a:t>examples</a:t>
            </a:r>
            <a:r>
              <a:rPr lang="fr-FR" sz="1600" i="1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959B9CC-C732-8B44-90A2-8D1ED1B5AB9F}"/>
              </a:ext>
            </a:extLst>
          </p:cNvPr>
          <p:cNvSpPr txBox="1"/>
          <p:nvPr/>
        </p:nvSpPr>
        <p:spPr>
          <a:xfrm>
            <a:off x="4383843" y="5194595"/>
            <a:ext cx="2299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Brain-</a:t>
            </a:r>
            <a:r>
              <a:rPr lang="fr-FR" sz="1600" i="1" dirty="0" err="1"/>
              <a:t>inspired</a:t>
            </a:r>
            <a:r>
              <a:rPr lang="fr-FR" sz="1600" i="1" dirty="0"/>
              <a:t> ML </a:t>
            </a:r>
            <a:r>
              <a:rPr lang="fr-FR" sz="1600" i="1" dirty="0" err="1"/>
              <a:t>models</a:t>
            </a:r>
            <a:endParaRPr lang="fr-FR" sz="1600" i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257C2D6-C5B8-D14C-90E6-37C06F6AAC52}"/>
              </a:ext>
            </a:extLst>
          </p:cNvPr>
          <p:cNvSpPr txBox="1"/>
          <p:nvPr/>
        </p:nvSpPr>
        <p:spPr>
          <a:xfrm>
            <a:off x="4398518" y="5953942"/>
            <a:ext cx="4273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Building (</a:t>
            </a:r>
            <a:r>
              <a:rPr lang="fr-FR" sz="1600" i="1" dirty="0" err="1"/>
              <a:t>deep</a:t>
            </a:r>
            <a:r>
              <a:rPr lang="fr-FR" sz="1600" i="1" dirty="0"/>
              <a:t>) </a:t>
            </a:r>
            <a:r>
              <a:rPr lang="fr-FR" sz="1600" i="1" dirty="0" err="1"/>
              <a:t>hierarchies</a:t>
            </a:r>
            <a:r>
              <a:rPr lang="fr-FR" sz="1600" i="1" dirty="0"/>
              <a:t> of NN </a:t>
            </a:r>
            <a:r>
              <a:rPr lang="fr-FR" sz="1600" i="1" dirty="0" err="1"/>
              <a:t>representations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195929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60404" y="1189960"/>
            <a:ext cx="7725192" cy="2667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b="1" dirty="0" err="1"/>
              <a:t>Artificial</a:t>
            </a:r>
            <a:r>
              <a:rPr lang="fr-FR" sz="2000" b="1" dirty="0"/>
              <a:t> </a:t>
            </a:r>
            <a:r>
              <a:rPr lang="fr-FR" sz="2000" b="1" i="1" dirty="0"/>
              <a:t>intelligence </a:t>
            </a:r>
            <a:r>
              <a:rPr lang="fr-FR" sz="2000" b="1" dirty="0"/>
              <a:t>?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/>
              <a:t>Requires</a:t>
            </a:r>
            <a:r>
              <a:rPr lang="fr-FR" sz="2000" dirty="0"/>
              <a:t> to first </a:t>
            </a:r>
            <a:r>
              <a:rPr lang="fr-FR" sz="2000" dirty="0" err="1"/>
              <a:t>understand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intelligence </a:t>
            </a:r>
            <a:r>
              <a:rPr lang="fr-FR" sz="2000" dirty="0" err="1"/>
              <a:t>is</a:t>
            </a:r>
            <a:r>
              <a:rPr lang="fr-FR" sz="2000" dirty="0"/>
              <a:t> !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Must have </a:t>
            </a:r>
            <a:r>
              <a:rPr lang="fr-FR" sz="2000" dirty="0" err="1"/>
              <a:t>something</a:t>
            </a:r>
            <a:r>
              <a:rPr lang="fr-FR" sz="2000" dirty="0"/>
              <a:t> to do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b="1" i="1" dirty="0" err="1"/>
              <a:t>thinking</a:t>
            </a:r>
            <a:r>
              <a:rPr lang="fr-FR" sz="2000" b="1" i="1" dirty="0"/>
              <a:t>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But in a </a:t>
            </a:r>
            <a:r>
              <a:rPr lang="fr-FR" sz="2000" dirty="0" err="1"/>
              <a:t>broader</a:t>
            </a:r>
            <a:r>
              <a:rPr lang="fr-FR" sz="2000" dirty="0"/>
              <a:t> </a:t>
            </a:r>
            <a:r>
              <a:rPr lang="fr-FR" sz="2000" dirty="0" err="1"/>
              <a:t>sense</a:t>
            </a:r>
            <a:r>
              <a:rPr lang="fr-FR" sz="2000" dirty="0"/>
              <a:t>, </a:t>
            </a:r>
            <a:r>
              <a:rPr lang="fr-FR" sz="2000" dirty="0" err="1"/>
              <a:t>might</a:t>
            </a:r>
            <a:r>
              <a:rPr lang="fr-FR" sz="2000" dirty="0"/>
              <a:t> </a:t>
            </a:r>
            <a:r>
              <a:rPr lang="fr-FR" sz="2000" dirty="0" err="1"/>
              <a:t>also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about </a:t>
            </a:r>
            <a:r>
              <a:rPr lang="fr-FR" sz="2000" i="1" dirty="0"/>
              <a:t>perception</a:t>
            </a:r>
            <a:r>
              <a:rPr lang="fr-FR" sz="2000" dirty="0"/>
              <a:t> and </a:t>
            </a:r>
            <a:r>
              <a:rPr lang="fr-FR" sz="2000" i="1" dirty="0"/>
              <a:t>action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In </a:t>
            </a:r>
            <a:r>
              <a:rPr lang="fr-FR" sz="2000" dirty="0" err="1"/>
              <a:t>terms</a:t>
            </a:r>
            <a:r>
              <a:rPr lang="fr-FR" sz="2000" dirty="0"/>
              <a:t> of </a:t>
            </a:r>
            <a:r>
              <a:rPr lang="fr-FR" sz="2000" dirty="0" err="1"/>
              <a:t>philosophy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would</a:t>
            </a:r>
            <a:r>
              <a:rPr lang="fr-FR" sz="2000" dirty="0"/>
              <a:t> talk about </a:t>
            </a:r>
            <a:r>
              <a:rPr lang="fr-FR" sz="2000" dirty="0" err="1"/>
              <a:t>problems</a:t>
            </a:r>
            <a:r>
              <a:rPr lang="fr-FR" sz="2000" dirty="0"/>
              <a:t> </a:t>
            </a:r>
            <a:r>
              <a:rPr lang="fr-FR" sz="2000" dirty="0" err="1"/>
              <a:t>involving</a:t>
            </a:r>
            <a:r>
              <a:rPr lang="fr-FR" sz="2000" dirty="0"/>
              <a:t> </a:t>
            </a:r>
            <a:r>
              <a:rPr lang="fr-FR" sz="2000" dirty="0" err="1"/>
              <a:t>these</a:t>
            </a:r>
            <a:endParaRPr lang="fr-FR" sz="20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/>
              <a:t>However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i="1" dirty="0" err="1"/>
              <a:t>try</a:t>
            </a:r>
            <a:r>
              <a:rPr lang="fr-FR" sz="2000" i="1" dirty="0"/>
              <a:t> to </a:t>
            </a:r>
            <a:r>
              <a:rPr lang="fr-FR" sz="2000" i="1" dirty="0" err="1"/>
              <a:t>understand</a:t>
            </a:r>
            <a:r>
              <a:rPr lang="fr-FR" sz="2000" i="1" dirty="0"/>
              <a:t> the </a:t>
            </a:r>
            <a:r>
              <a:rPr lang="fr-FR" sz="2000" i="1" dirty="0" err="1"/>
              <a:t>mechanisms</a:t>
            </a:r>
            <a:r>
              <a:rPr lang="fr-FR" sz="2000" i="1" dirty="0"/>
              <a:t> of </a:t>
            </a:r>
            <a:r>
              <a:rPr lang="fr-FR" sz="2000" i="1" dirty="0" err="1"/>
              <a:t>our</a:t>
            </a:r>
            <a:r>
              <a:rPr lang="fr-FR" sz="2000" i="1" dirty="0"/>
              <a:t> </a:t>
            </a:r>
            <a:r>
              <a:rPr lang="fr-FR" sz="2000" i="1" dirty="0" err="1"/>
              <a:t>thinking</a:t>
            </a:r>
            <a:r>
              <a:rPr lang="fr-FR" sz="2000" i="1" dirty="0"/>
              <a:t> </a:t>
            </a:r>
            <a:r>
              <a:rPr lang="fr-FR" sz="2000" i="1" dirty="0" err="1"/>
              <a:t>itself</a:t>
            </a:r>
            <a:endParaRPr lang="fr-FR" sz="2000" i="1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i="1" dirty="0"/>
              <a:t>So </a:t>
            </a:r>
            <a:r>
              <a:rPr lang="fr-FR" sz="2000" i="1" dirty="0" err="1"/>
              <a:t>here</a:t>
            </a:r>
            <a:r>
              <a:rPr lang="fr-FR" sz="2000" i="1" dirty="0"/>
              <a:t>, </a:t>
            </a:r>
            <a:r>
              <a:rPr lang="fr-FR" sz="2000" i="1" dirty="0" err="1"/>
              <a:t>we</a:t>
            </a:r>
            <a:r>
              <a:rPr lang="fr-FR" sz="2000" i="1" dirty="0"/>
              <a:t> </a:t>
            </a:r>
            <a:r>
              <a:rPr lang="fr-FR" sz="2000" i="1" dirty="0" err="1"/>
              <a:t>seek</a:t>
            </a:r>
            <a:r>
              <a:rPr lang="fr-FR" sz="2000" i="1" dirty="0"/>
              <a:t> </a:t>
            </a:r>
            <a:r>
              <a:rPr lang="fr-FR" sz="2000" b="1" i="1" dirty="0" err="1"/>
              <a:t>models</a:t>
            </a:r>
            <a:r>
              <a:rPr lang="fr-FR" sz="2000" i="1" dirty="0"/>
              <a:t> </a:t>
            </a:r>
            <a:r>
              <a:rPr lang="fr-FR" sz="2000" dirty="0" err="1"/>
              <a:t>targeted</a:t>
            </a:r>
            <a:r>
              <a:rPr lang="fr-FR" sz="2000" dirty="0"/>
              <a:t> </a:t>
            </a:r>
            <a:r>
              <a:rPr lang="fr-FR" sz="2000" dirty="0" err="1"/>
              <a:t>at</a:t>
            </a:r>
            <a:r>
              <a:rPr lang="fr-FR" sz="2000" dirty="0"/>
              <a:t> </a:t>
            </a:r>
            <a:r>
              <a:rPr lang="fr-FR" sz="2000" dirty="0" err="1"/>
              <a:t>thinking</a:t>
            </a:r>
            <a:r>
              <a:rPr lang="fr-FR" sz="2000" dirty="0"/>
              <a:t>, perception and actions</a:t>
            </a:r>
            <a:endParaRPr lang="fr-FR" sz="2000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825952" y="5093435"/>
            <a:ext cx="557463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dirty="0"/>
          </a:p>
          <a:p>
            <a:pPr algn="ctr"/>
            <a:endParaRPr lang="fr-FR" sz="2400" b="1" dirty="0"/>
          </a:p>
          <a:p>
            <a:pPr algn="ctr"/>
            <a:r>
              <a:rPr lang="fr-FR" sz="2400" b="1" dirty="0" err="1"/>
              <a:t>Thinking</a:t>
            </a:r>
            <a:r>
              <a:rPr lang="fr-FR" sz="2400" dirty="0"/>
              <a:t>, perception and action</a:t>
            </a:r>
          </a:p>
        </p:txBody>
      </p:sp>
    </p:spTree>
    <p:extLst>
      <p:ext uri="{BB962C8B-B14F-4D97-AF65-F5344CB8AC3E}">
        <p14:creationId xmlns:p14="http://schemas.microsoft.com/office/powerpoint/2010/main" val="189859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60404" y="1189960"/>
            <a:ext cx="7725192" cy="3406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b="1" dirty="0" err="1"/>
              <a:t>Artificial</a:t>
            </a:r>
            <a:r>
              <a:rPr lang="fr-FR" sz="2000" b="1" dirty="0"/>
              <a:t> </a:t>
            </a:r>
            <a:r>
              <a:rPr lang="fr-FR" sz="2000" b="1" i="1" dirty="0"/>
              <a:t>intelligence </a:t>
            </a:r>
            <a:r>
              <a:rPr lang="fr-FR" sz="2000" b="1" dirty="0"/>
              <a:t>?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/>
              <a:t>Requires</a:t>
            </a:r>
            <a:r>
              <a:rPr lang="fr-FR" sz="2000" dirty="0"/>
              <a:t> to first </a:t>
            </a:r>
            <a:r>
              <a:rPr lang="fr-FR" sz="2000" dirty="0" err="1"/>
              <a:t>understand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intelligence </a:t>
            </a:r>
            <a:r>
              <a:rPr lang="fr-FR" sz="2000" dirty="0" err="1"/>
              <a:t>is</a:t>
            </a:r>
            <a:r>
              <a:rPr lang="fr-FR" sz="2000" dirty="0"/>
              <a:t> !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Must have </a:t>
            </a:r>
            <a:r>
              <a:rPr lang="fr-FR" sz="2000" dirty="0" err="1"/>
              <a:t>something</a:t>
            </a:r>
            <a:r>
              <a:rPr lang="fr-FR" sz="2000" dirty="0"/>
              <a:t> to do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b="1" i="1" dirty="0" err="1"/>
              <a:t>thinking</a:t>
            </a:r>
            <a:r>
              <a:rPr lang="fr-FR" sz="2000" b="1" i="1" dirty="0"/>
              <a:t>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But in a </a:t>
            </a:r>
            <a:r>
              <a:rPr lang="fr-FR" sz="2000" dirty="0" err="1"/>
              <a:t>broader</a:t>
            </a:r>
            <a:r>
              <a:rPr lang="fr-FR" sz="2000" dirty="0"/>
              <a:t> </a:t>
            </a:r>
            <a:r>
              <a:rPr lang="fr-FR" sz="2000" dirty="0" err="1"/>
              <a:t>sense</a:t>
            </a:r>
            <a:r>
              <a:rPr lang="fr-FR" sz="2000" dirty="0"/>
              <a:t>, </a:t>
            </a:r>
            <a:r>
              <a:rPr lang="fr-FR" sz="2000" dirty="0" err="1"/>
              <a:t>might</a:t>
            </a:r>
            <a:r>
              <a:rPr lang="fr-FR" sz="2000" dirty="0"/>
              <a:t> </a:t>
            </a:r>
            <a:r>
              <a:rPr lang="fr-FR" sz="2000" dirty="0" err="1"/>
              <a:t>also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about </a:t>
            </a:r>
            <a:r>
              <a:rPr lang="fr-FR" sz="2000" i="1" dirty="0"/>
              <a:t>perception</a:t>
            </a:r>
            <a:r>
              <a:rPr lang="fr-FR" sz="2000" dirty="0"/>
              <a:t> and </a:t>
            </a:r>
            <a:r>
              <a:rPr lang="fr-FR" sz="2000" i="1" dirty="0"/>
              <a:t>action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In </a:t>
            </a:r>
            <a:r>
              <a:rPr lang="fr-FR" sz="2000" dirty="0" err="1"/>
              <a:t>terms</a:t>
            </a:r>
            <a:r>
              <a:rPr lang="fr-FR" sz="2000" dirty="0"/>
              <a:t> of </a:t>
            </a:r>
            <a:r>
              <a:rPr lang="fr-FR" sz="2000" dirty="0" err="1"/>
              <a:t>philosophy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would</a:t>
            </a:r>
            <a:r>
              <a:rPr lang="fr-FR" sz="2000" dirty="0"/>
              <a:t> talk about </a:t>
            </a:r>
            <a:r>
              <a:rPr lang="fr-FR" sz="2000" dirty="0" err="1"/>
              <a:t>problems</a:t>
            </a:r>
            <a:r>
              <a:rPr lang="fr-FR" sz="2000" dirty="0"/>
              <a:t> </a:t>
            </a:r>
            <a:r>
              <a:rPr lang="fr-FR" sz="2000" dirty="0" err="1"/>
              <a:t>involving</a:t>
            </a:r>
            <a:r>
              <a:rPr lang="fr-FR" sz="2000" dirty="0"/>
              <a:t> </a:t>
            </a:r>
            <a:r>
              <a:rPr lang="fr-FR" sz="2000" dirty="0" err="1"/>
              <a:t>these</a:t>
            </a:r>
            <a:endParaRPr lang="fr-FR" sz="20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/>
              <a:t>However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i="1" dirty="0" err="1"/>
              <a:t>try</a:t>
            </a:r>
            <a:r>
              <a:rPr lang="fr-FR" sz="2000" i="1" dirty="0"/>
              <a:t> to </a:t>
            </a:r>
            <a:r>
              <a:rPr lang="fr-FR" sz="2000" i="1" dirty="0" err="1"/>
              <a:t>understand</a:t>
            </a:r>
            <a:r>
              <a:rPr lang="fr-FR" sz="2000" i="1" dirty="0"/>
              <a:t> the </a:t>
            </a:r>
            <a:r>
              <a:rPr lang="fr-FR" sz="2000" i="1" dirty="0" err="1"/>
              <a:t>mechanisms</a:t>
            </a:r>
            <a:r>
              <a:rPr lang="fr-FR" sz="2000" i="1" dirty="0"/>
              <a:t> of </a:t>
            </a:r>
            <a:r>
              <a:rPr lang="fr-FR" sz="2000" i="1" dirty="0" err="1"/>
              <a:t>our</a:t>
            </a:r>
            <a:r>
              <a:rPr lang="fr-FR" sz="2000" i="1" dirty="0"/>
              <a:t> </a:t>
            </a:r>
            <a:r>
              <a:rPr lang="fr-FR" sz="2000" i="1" dirty="0" err="1"/>
              <a:t>thinking</a:t>
            </a:r>
            <a:r>
              <a:rPr lang="fr-FR" sz="2000" i="1" dirty="0"/>
              <a:t> </a:t>
            </a:r>
            <a:r>
              <a:rPr lang="fr-FR" sz="2000" i="1" dirty="0" err="1"/>
              <a:t>itself</a:t>
            </a:r>
            <a:endParaRPr lang="fr-FR" sz="2000" i="1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i="1" dirty="0"/>
              <a:t>So </a:t>
            </a:r>
            <a:r>
              <a:rPr lang="fr-FR" sz="2000" i="1" dirty="0" err="1"/>
              <a:t>here</a:t>
            </a:r>
            <a:r>
              <a:rPr lang="fr-FR" sz="2000" i="1" dirty="0"/>
              <a:t>, </a:t>
            </a:r>
            <a:r>
              <a:rPr lang="fr-FR" sz="2000" i="1" dirty="0" err="1"/>
              <a:t>we</a:t>
            </a:r>
            <a:r>
              <a:rPr lang="fr-FR" sz="2000" i="1" dirty="0"/>
              <a:t> </a:t>
            </a:r>
            <a:r>
              <a:rPr lang="fr-FR" sz="2000" i="1" dirty="0" err="1"/>
              <a:t>seek</a:t>
            </a:r>
            <a:r>
              <a:rPr lang="fr-FR" sz="2000" i="1" dirty="0"/>
              <a:t> </a:t>
            </a:r>
            <a:r>
              <a:rPr lang="fr-FR" sz="2000" b="1" i="1" dirty="0" err="1"/>
              <a:t>models</a:t>
            </a:r>
            <a:r>
              <a:rPr lang="fr-FR" sz="2000" i="1" dirty="0"/>
              <a:t> </a:t>
            </a:r>
            <a:r>
              <a:rPr lang="fr-FR" sz="2000" dirty="0" err="1"/>
              <a:t>targeted</a:t>
            </a:r>
            <a:r>
              <a:rPr lang="fr-FR" sz="2000" dirty="0"/>
              <a:t> </a:t>
            </a:r>
            <a:r>
              <a:rPr lang="fr-FR" sz="2000" dirty="0" err="1"/>
              <a:t>at</a:t>
            </a:r>
            <a:r>
              <a:rPr lang="fr-FR" sz="2000" dirty="0"/>
              <a:t> </a:t>
            </a:r>
            <a:r>
              <a:rPr lang="fr-FR" sz="2000" dirty="0" err="1"/>
              <a:t>thinking</a:t>
            </a:r>
            <a:r>
              <a:rPr lang="fr-FR" sz="2000" dirty="0"/>
              <a:t>, perception and actions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/>
              <a:t>Hence</a:t>
            </a:r>
            <a:r>
              <a:rPr lang="fr-FR" sz="2000" dirty="0"/>
              <a:t>, </a:t>
            </a:r>
            <a:r>
              <a:rPr lang="fr-FR" sz="2000" dirty="0" err="1"/>
              <a:t>here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try</a:t>
            </a:r>
            <a:r>
              <a:rPr lang="fr-FR" sz="2000" dirty="0"/>
              <a:t> to </a:t>
            </a:r>
            <a:r>
              <a:rPr lang="fr-FR" sz="2000" dirty="0" err="1"/>
              <a:t>construct</a:t>
            </a:r>
            <a:r>
              <a:rPr lang="fr-FR" sz="2000" dirty="0"/>
              <a:t> a </a:t>
            </a:r>
            <a:r>
              <a:rPr lang="fr-FR" sz="2000" i="1" dirty="0"/>
              <a:t>model of </a:t>
            </a:r>
            <a:r>
              <a:rPr lang="fr-FR" sz="2000" i="1" dirty="0" err="1"/>
              <a:t>thinking</a:t>
            </a:r>
            <a:endParaRPr lang="fr-FR" sz="2000" i="1" dirty="0"/>
          </a:p>
          <a:p>
            <a:pPr>
              <a:lnSpc>
                <a:spcPct val="120000"/>
              </a:lnSpc>
            </a:pPr>
            <a:r>
              <a:rPr lang="fr-FR" dirty="0"/>
              <a:t>This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help </a:t>
            </a:r>
            <a:r>
              <a:rPr lang="fr-FR" dirty="0" err="1"/>
              <a:t>you</a:t>
            </a:r>
            <a:r>
              <a:rPr lang="fr-FR" dirty="0"/>
              <a:t> in </a:t>
            </a:r>
            <a:r>
              <a:rPr lang="fr-FR" dirty="0" err="1"/>
              <a:t>understanding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thinking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</a:t>
            </a:r>
            <a:r>
              <a:rPr lang="fr-FR" dirty="0">
                <a:sym typeface="Wingdings"/>
              </a:rPr>
              <a:t></a:t>
            </a:r>
            <a:endParaRPr lang="fr-FR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825952" y="5093435"/>
            <a:ext cx="557463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dirty="0"/>
          </a:p>
          <a:p>
            <a:pPr algn="ctr"/>
            <a:r>
              <a:rPr lang="fr-FR" sz="2400" b="1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targeted</a:t>
            </a:r>
            <a:r>
              <a:rPr lang="fr-FR" sz="2400" dirty="0"/>
              <a:t> </a:t>
            </a:r>
            <a:r>
              <a:rPr lang="fr-FR" sz="2400" dirty="0" err="1"/>
              <a:t>at</a:t>
            </a:r>
            <a:endParaRPr lang="fr-FR" sz="2400" dirty="0"/>
          </a:p>
          <a:p>
            <a:pPr algn="ctr"/>
            <a:r>
              <a:rPr lang="fr-FR" sz="2400" b="1" dirty="0" err="1"/>
              <a:t>Thinking</a:t>
            </a:r>
            <a:r>
              <a:rPr lang="fr-FR" sz="2400" dirty="0"/>
              <a:t>, perception and action</a:t>
            </a:r>
          </a:p>
        </p:txBody>
      </p:sp>
    </p:spTree>
    <p:extLst>
      <p:ext uri="{BB962C8B-B14F-4D97-AF65-F5344CB8AC3E}">
        <p14:creationId xmlns:p14="http://schemas.microsoft.com/office/powerpoint/2010/main" val="123367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22907-8A9D-4F6B-98F6-913902AD5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94942" y="1189960"/>
            <a:ext cx="8482107" cy="110286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Creation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ex-nihilo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not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really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exist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…</a:t>
            </a: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Intelligence: « the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capacity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assemble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two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ideas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that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seemed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heterogeneous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825954" y="4359870"/>
            <a:ext cx="5574637" cy="193899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Models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targeted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perception and action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30710" y="1222808"/>
            <a:ext cx="5946611" cy="654986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« 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Man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only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desire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what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has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already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perceived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William Blake</a:t>
            </a:r>
          </a:p>
        </p:txBody>
      </p:sp>
      <p:pic>
        <p:nvPicPr>
          <p:cNvPr id="11" name="Image 10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22907-8A9D-4F6B-98F6-913902AD5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94942" y="1189960"/>
            <a:ext cx="8482107" cy="110286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Creation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ex-nihilo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not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really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exist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…</a:t>
            </a: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Intelligence: « the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capacity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assemble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two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ideas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that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seemed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heterogeneous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825954" y="4359870"/>
            <a:ext cx="5574637" cy="193899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Models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targeted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perception and action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30710" y="1222808"/>
            <a:ext cx="5946611" cy="654986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« 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Man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only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desire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what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has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already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perceived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William Blake</a:t>
            </a:r>
          </a:p>
        </p:txBody>
      </p:sp>
      <p:pic>
        <p:nvPicPr>
          <p:cNvPr id="11" name="Image 10" descr="logo_irc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3" name="PIKOTARO - PPAP (Pen Pineapple Apple Pen) (Long Version) (2)">
            <a:hlinkClick r:id="" action="ppaction://media"/>
            <a:extLst>
              <a:ext uri="{FF2B5EF4-FFF2-40B4-BE49-F238E27FC236}">
                <a16:creationId xmlns:a16="http://schemas.microsoft.com/office/drawing/2014/main" id="{31E7DE39-99A5-7448-A8DB-FCCC5F2414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736" y="2495095"/>
            <a:ext cx="4873508" cy="27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22907-8A9D-4F6B-98F6-913902AD5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94942" y="1189961"/>
            <a:ext cx="8482107" cy="331167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Creation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ex-nihilo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not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really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exist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…</a:t>
            </a: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Intelligence: « the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capacity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assemble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two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ideas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that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seemed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heterogeneous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exist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(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morphologically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)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since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~200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kYears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and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around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~50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kY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…</a:t>
            </a: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finding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similarity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discriminating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and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seeing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common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patterns</a:t>
            </a: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NB: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Frames of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Mind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: the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Theory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of multiple intelligence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–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Howard Gardner</a:t>
            </a: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logico-mathematic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spatial, inter-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personal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corporal,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linguistic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intra-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personnal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musical,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ecologist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existential)</a:t>
            </a:r>
          </a:p>
          <a:p>
            <a:pPr marL="285722" marR="0" lvl="0" indent="-285722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order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have a model,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you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need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representation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825954" y="4359870"/>
            <a:ext cx="5574637" cy="193899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Models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targeted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perception and action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30710" y="1222808"/>
            <a:ext cx="5946611" cy="654986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« 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Man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only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desire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what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has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already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perceived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William Blake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05534" y="2555829"/>
            <a:ext cx="7249377" cy="697106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r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« 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Take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two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concepts and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create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third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one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without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impairing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the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two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first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  <a:p>
            <a:pPr marL="0" marR="0" lvl="0" indent="0" algn="r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Noam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Chomsky</a:t>
            </a:r>
          </a:p>
        </p:txBody>
      </p:sp>
      <p:pic>
        <p:nvPicPr>
          <p:cNvPr id="12" name="Image 11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4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22907-8A9D-4F6B-98F6-913902AD5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94942" y="1189962"/>
            <a:ext cx="8482107" cy="3687163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Creation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ex-nihilo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not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really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exist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…</a:t>
            </a: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Intelligence: « the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capacity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assemble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two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ideas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that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seemed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heterogeneous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exist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(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morphologically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)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since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~200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kYears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and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around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~50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kY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…</a:t>
            </a: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285722" marR="0" lvl="0" indent="-285722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finding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similarity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discriminating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and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seeing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common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patterns</a:t>
            </a: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NB: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Frames of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Mind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: the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Theory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of multiple intelligence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–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Howard Gardner</a:t>
            </a:r>
          </a:p>
          <a:p>
            <a:pPr marL="0" marR="0" lvl="0" indent="0" algn="l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(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logico-mathematic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spatial, inter-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personal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corporal,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linguistic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intra-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personnal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musical,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ecologist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existential)</a:t>
            </a:r>
          </a:p>
          <a:p>
            <a:pPr marL="285722" marR="0" lvl="0" indent="-285722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order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have a model,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you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need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representation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285722" marR="0" lvl="0" indent="-285722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representation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that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supports a model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that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allows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understand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825954" y="4359870"/>
            <a:ext cx="5574637" cy="193899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Representations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supporting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Models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targeted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Thinking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perception and action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30710" y="1222808"/>
            <a:ext cx="5946611" cy="654986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« 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Man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only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desire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what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has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already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perceived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William Blake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05534" y="2555829"/>
            <a:ext cx="7249377" cy="697106"/>
          </a:xfrm>
          <a:prstGeom prst="rect">
            <a:avLst/>
          </a:prstGeom>
        </p:spPr>
        <p:txBody>
          <a:bodyPr wrap="square" lIns="91430" tIns="45716" rIns="91430" bIns="45716">
            <a:spAutoFit/>
          </a:bodyPr>
          <a:lstStyle/>
          <a:p>
            <a:pPr marL="0" marR="0" lvl="0" indent="0" algn="r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« 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Take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two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concepts and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create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third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one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without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impairing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the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two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first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</a:t>
            </a:r>
          </a:p>
          <a:p>
            <a:pPr marL="0" marR="0" lvl="0" indent="0" algn="r" defTabSz="91430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Noam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Chomsky</a:t>
            </a:r>
          </a:p>
        </p:txBody>
      </p:sp>
      <p:pic>
        <p:nvPicPr>
          <p:cNvPr id="12" name="Image 11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4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680" y="227604"/>
            <a:ext cx="4543290" cy="65426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Artificial</a:t>
            </a:r>
            <a:r>
              <a:rPr lang="fr-FR" dirty="0"/>
              <a:t> intelligence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65717" y="1129199"/>
            <a:ext cx="78787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The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b="1" dirty="0"/>
              <a:t>pattern recognition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Generate</a:t>
            </a:r>
            <a:r>
              <a:rPr lang="fr-FR" dirty="0"/>
              <a:t> and test </a:t>
            </a:r>
            <a:r>
              <a:rPr lang="fr-FR" dirty="0" err="1"/>
              <a:t>method</a:t>
            </a:r>
            <a:r>
              <a:rPr lang="fr-FR" dirty="0"/>
              <a:t> (cf. </a:t>
            </a:r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a </a:t>
            </a:r>
            <a:r>
              <a:rPr lang="fr-FR" dirty="0" err="1"/>
              <a:t>bird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book)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796567" y="2000465"/>
            <a:ext cx="1369817" cy="6979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Generate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870107" y="2000465"/>
            <a:ext cx="1368675" cy="6979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Test</a:t>
            </a:r>
          </a:p>
        </p:txBody>
      </p:sp>
      <p:cxnSp>
        <p:nvCxnSpPr>
          <p:cNvPr id="11" name="Connecteur droit avec flèche 10"/>
          <p:cNvCxnSpPr>
            <a:stCxn id="8" idx="3"/>
            <a:endCxn id="9" idx="1"/>
          </p:cNvCxnSpPr>
          <p:nvPr/>
        </p:nvCxnSpPr>
        <p:spPr>
          <a:xfrm>
            <a:off x="3166384" y="2349444"/>
            <a:ext cx="7037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rme libre 11"/>
          <p:cNvSpPr/>
          <p:nvPr/>
        </p:nvSpPr>
        <p:spPr>
          <a:xfrm rot="210258">
            <a:off x="5227313" y="2431547"/>
            <a:ext cx="819181" cy="357801"/>
          </a:xfrm>
          <a:custGeom>
            <a:avLst/>
            <a:gdLst>
              <a:gd name="connsiteX0" fmla="*/ 0 w 1222923"/>
              <a:gd name="connsiteY0" fmla="*/ 14781 h 344013"/>
              <a:gd name="connsiteX1" fmla="*/ 811363 w 1222923"/>
              <a:gd name="connsiteY1" fmla="*/ 38298 h 344013"/>
              <a:gd name="connsiteX2" fmla="*/ 1222923 w 1222923"/>
              <a:gd name="connsiteY2" fmla="*/ 344013 h 344013"/>
              <a:gd name="connsiteX0" fmla="*/ 0 w 1310689"/>
              <a:gd name="connsiteY0" fmla="*/ 27363 h 550959"/>
              <a:gd name="connsiteX1" fmla="*/ 811363 w 1310689"/>
              <a:gd name="connsiteY1" fmla="*/ 50880 h 550959"/>
              <a:gd name="connsiteX2" fmla="*/ 1310689 w 1310689"/>
              <a:gd name="connsiteY2" fmla="*/ 550959 h 55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89" h="550959">
                <a:moveTo>
                  <a:pt x="0" y="27363"/>
                </a:moveTo>
                <a:cubicBezTo>
                  <a:pt x="303771" y="11685"/>
                  <a:pt x="592915" y="-36386"/>
                  <a:pt x="811363" y="50880"/>
                </a:cubicBezTo>
                <a:cubicBezTo>
                  <a:pt x="1029811" y="138146"/>
                  <a:pt x="1310689" y="550959"/>
                  <a:pt x="1310689" y="550959"/>
                </a:cubicBezTo>
              </a:path>
            </a:pathLst>
          </a:custGeom>
          <a:ln w="127000">
            <a:solidFill>
              <a:srgbClr val="FF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238782" y="2243622"/>
            <a:ext cx="1344461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039299" y="2395087"/>
            <a:ext cx="14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99.9% </a:t>
            </a:r>
            <a:r>
              <a:rPr lang="fr-FR" dirty="0" err="1">
                <a:solidFill>
                  <a:srgbClr val="FF0000"/>
                </a:solidFill>
              </a:rPr>
              <a:t>failure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302286" y="1804041"/>
            <a:ext cx="139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8000"/>
                </a:solidFill>
              </a:rPr>
              <a:t>0.1% </a:t>
            </a:r>
            <a:r>
              <a:rPr lang="fr-FR" dirty="0" err="1">
                <a:solidFill>
                  <a:srgbClr val="008000"/>
                </a:solidFill>
              </a:rPr>
              <a:t>success</a:t>
            </a:r>
            <a:endParaRPr lang="fr-FR" dirty="0">
              <a:solidFill>
                <a:srgbClr val="008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825952" y="4359870"/>
            <a:ext cx="5574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400" b="1" dirty="0"/>
          </a:p>
          <a:p>
            <a:pPr algn="ctr"/>
            <a:endParaRPr lang="fr-FR" sz="2400" b="1" dirty="0"/>
          </a:p>
          <a:p>
            <a:pPr algn="ctr"/>
            <a:r>
              <a:rPr lang="fr-FR" sz="2400" b="1" dirty="0" err="1"/>
              <a:t>Representations</a:t>
            </a:r>
            <a:r>
              <a:rPr lang="fr-FR" sz="2400" dirty="0"/>
              <a:t> </a:t>
            </a:r>
            <a:r>
              <a:rPr lang="fr-FR" sz="2400" dirty="0" err="1"/>
              <a:t>supporting</a:t>
            </a:r>
            <a:endParaRPr lang="fr-FR" sz="2400" dirty="0"/>
          </a:p>
          <a:p>
            <a:pPr algn="ctr"/>
            <a:r>
              <a:rPr lang="fr-FR" sz="2400" b="1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targeted</a:t>
            </a:r>
            <a:r>
              <a:rPr lang="fr-FR" sz="2400" dirty="0"/>
              <a:t> </a:t>
            </a:r>
            <a:r>
              <a:rPr lang="fr-FR" sz="2400" dirty="0" err="1"/>
              <a:t>at</a:t>
            </a:r>
            <a:endParaRPr lang="fr-FR" sz="2400" dirty="0"/>
          </a:p>
          <a:p>
            <a:pPr algn="ctr"/>
            <a:r>
              <a:rPr lang="fr-FR" sz="2400" b="1" dirty="0" err="1"/>
              <a:t>Thinking</a:t>
            </a:r>
            <a:r>
              <a:rPr lang="fr-FR" sz="2400" dirty="0"/>
              <a:t>, perception and action</a:t>
            </a:r>
          </a:p>
        </p:txBody>
      </p:sp>
      <p:pic>
        <p:nvPicPr>
          <p:cNvPr id="24" name="Image 23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85" y="2835948"/>
            <a:ext cx="619981" cy="487653"/>
          </a:xfrm>
          <a:prstGeom prst="rect">
            <a:avLst/>
          </a:prstGeom>
        </p:spPr>
      </p:pic>
      <p:pic>
        <p:nvPicPr>
          <p:cNvPr id="25" name="Image 24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65" y="2876626"/>
            <a:ext cx="470697" cy="528424"/>
          </a:xfrm>
          <a:prstGeom prst="rect">
            <a:avLst/>
          </a:prstGeom>
        </p:spPr>
      </p:pic>
      <p:pic>
        <p:nvPicPr>
          <p:cNvPr id="28" name="Image 27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6" y="1912873"/>
            <a:ext cx="961099" cy="883061"/>
          </a:xfrm>
          <a:prstGeom prst="rect">
            <a:avLst/>
          </a:prstGeom>
        </p:spPr>
      </p:pic>
      <p:pic>
        <p:nvPicPr>
          <p:cNvPr id="29" name="Imag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85" y="2883526"/>
            <a:ext cx="628038" cy="487653"/>
          </a:xfrm>
          <a:prstGeom prst="rect">
            <a:avLst/>
          </a:prstGeom>
        </p:spPr>
      </p:pic>
      <p:pic>
        <p:nvPicPr>
          <p:cNvPr id="30" name="Image 29" descr="imag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032" y="2835948"/>
            <a:ext cx="501137" cy="475104"/>
          </a:xfrm>
          <a:prstGeom prst="rect">
            <a:avLst/>
          </a:prstGeom>
        </p:spPr>
      </p:pic>
      <p:pic>
        <p:nvPicPr>
          <p:cNvPr id="31" name="Image 30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42" y="2814050"/>
            <a:ext cx="560640" cy="515118"/>
          </a:xfrm>
          <a:prstGeom prst="rect">
            <a:avLst/>
          </a:prstGeom>
        </p:spPr>
      </p:pic>
      <p:cxnSp>
        <p:nvCxnSpPr>
          <p:cNvPr id="33" name="Connecteur droit avec flèche 32"/>
          <p:cNvCxnSpPr>
            <a:stCxn id="30" idx="3"/>
            <a:endCxn id="31" idx="1"/>
          </p:cNvCxnSpPr>
          <p:nvPr/>
        </p:nvCxnSpPr>
        <p:spPr>
          <a:xfrm flipV="1">
            <a:off x="4256169" y="3071609"/>
            <a:ext cx="600273" cy="189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16" y="1819764"/>
            <a:ext cx="626166" cy="575323"/>
          </a:xfrm>
          <a:prstGeom prst="rect">
            <a:avLst/>
          </a:prstGeom>
        </p:spPr>
      </p:pic>
      <p:pic>
        <p:nvPicPr>
          <p:cNvPr id="35" name="Image 34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81" y="1759848"/>
            <a:ext cx="1378414" cy="8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1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5" grpId="0"/>
      <p:bldP spid="16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18763</TotalTime>
  <Words>2081</Words>
  <Application>Microsoft Macintosh PowerPoint</Application>
  <PresentationFormat>Affichage à l'écran (4:3)</PresentationFormat>
  <Paragraphs>373</Paragraphs>
  <Slides>26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ＭＳ Ｐゴシック</vt:lpstr>
      <vt:lpstr>Arial</vt:lpstr>
      <vt:lpstr>Calibri</vt:lpstr>
      <vt:lpstr>Helvetica Neue</vt:lpstr>
      <vt:lpstr>Times New Roman</vt:lpstr>
      <vt:lpstr>Wingdings</vt:lpstr>
      <vt:lpstr>Thème Office</vt:lpstr>
      <vt:lpstr>Music Machine Learning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Artificial intelligence</vt:lpstr>
      <vt:lpstr>Why learning ?</vt:lpstr>
      <vt:lpstr>Artificial intelligence</vt:lpstr>
      <vt:lpstr>ELIZA Program</vt:lpstr>
      <vt:lpstr>Early dawn age: symbolic integration</vt:lpstr>
      <vt:lpstr>Présentation PowerPoint</vt:lpstr>
      <vt:lpstr>Now ? The Bulldozer age</vt:lpstr>
      <vt:lpstr>Games, Minmax and alpha-beta</vt:lpstr>
      <vt:lpstr>Games, Minmax and alpha-beta</vt:lpstr>
      <vt:lpstr>Games, Minmax and alpha-beta</vt:lpstr>
      <vt:lpstr>Games, Minmax and alpha-beta</vt:lpstr>
      <vt:lpstr>Going machine learning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900</cp:revision>
  <cp:lastPrinted>2020-10-21T16:27:11Z</cp:lastPrinted>
  <dcterms:created xsi:type="dcterms:W3CDTF">2014-03-12T17:42:11Z</dcterms:created>
  <dcterms:modified xsi:type="dcterms:W3CDTF">2020-10-22T13:03:27Z</dcterms:modified>
</cp:coreProperties>
</file>